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>
      <p:cViewPr>
        <p:scale>
          <a:sx n="108" d="100"/>
          <a:sy n="108" d="100"/>
        </p:scale>
        <p:origin x="-25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sk-SK" smtClean="0"/>
              <a:t>Ak chcete pridať obrázok, kliknite na ikonu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A7E58-8050-4291-B69E-427197CD606C}" type="datetimeFigureOut">
              <a:rPr lang="sk-SK" smtClean="0"/>
              <a:pPr/>
              <a:t>19. 7. 2019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51883-05C7-4060-82D8-6BCB3187C90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3528392"/>
          </a:xfrm>
        </p:spPr>
        <p:txBody>
          <a:bodyPr>
            <a:noAutofit/>
          </a:bodyPr>
          <a:lstStyle/>
          <a:p>
            <a:pPr algn="ctr"/>
            <a:r>
              <a:rPr lang="sk-SK" altLang="en-US" sz="7200" b="1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Algerian" pitchFamily="82" charset="0"/>
              </a:rPr>
              <a:t>Desatoro a Pätoro miništranta</a:t>
            </a:r>
            <a:br>
              <a:rPr lang="sk-SK" altLang="en-US" sz="7200" b="1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Algerian" pitchFamily="82" charset="0"/>
              </a:rPr>
            </a:br>
            <a:endParaRPr lang="sk-SK" sz="7200" b="1" dirty="0">
              <a:solidFill>
                <a:schemeClr val="accent5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pic>
        <p:nvPicPr>
          <p:cNvPr id="1028" name="Picture 4" descr="http://files.stastnyden.webnode.sk/200000023-cadebcbd8b/vzore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89040"/>
            <a:ext cx="2686050" cy="28098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3965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118397662"/>
              </p:ext>
            </p:extLst>
          </p:nvPr>
        </p:nvGraphicFramePr>
        <p:xfrm>
          <a:off x="329177" y="906771"/>
          <a:ext cx="8568950" cy="5736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3168352"/>
                <a:gridCol w="4536502"/>
              </a:tblGrid>
              <a:tr h="2005328">
                <a:tc>
                  <a:txBody>
                    <a:bodyPr/>
                    <a:lstStyle/>
                    <a:p>
                      <a:r>
                        <a:rPr lang="sk-SK" b="1" dirty="0" smtClean="0"/>
                        <a:t>1.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V nedeľu a v prikázaný sviatok sa zúčastniť na svätej omši.</a:t>
                      </a:r>
                      <a:endParaRPr lang="sk-SK" sz="2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sa aktívne a dôstojne zapája do slávenia sv. omše (odpovede, spev, sústredenosť, správanie). Myslí sa tu na celú svätú omšu od </a:t>
                      </a: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V mene Otca...</a:t>
                      </a: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 až po </a:t>
                      </a: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Iďte v mene Božom...</a:t>
                      </a:r>
                      <a:endParaRPr lang="sk-SK" sz="2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955112">
                <a:tc>
                  <a:txBody>
                    <a:bodyPr/>
                    <a:lstStyle/>
                    <a:p>
                      <a:r>
                        <a:rPr lang="sk-SK" b="1" dirty="0" smtClean="0"/>
                        <a:t>2. </a:t>
                      </a:r>
                      <a:endParaRPr lang="sk-SK" b="1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Zachovávať prikázané dni pokánia.</a:t>
                      </a:r>
                      <a:endParaRPr lang="sk-SK" sz="2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Calibri"/>
                          <a:cs typeface="Arial"/>
                        </a:rPr>
                        <a:t> </a:t>
                      </a:r>
                      <a:endParaRPr lang="sk-SK" sz="2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nielen vykonáva pôst, ale aj chápe zmysel </a:t>
                      </a:r>
                      <a:r>
                        <a:rPr lang="sk-SK" sz="1800" b="1" i="1" dirty="0" err="1">
                          <a:effectLst/>
                          <a:latin typeface="+mn-lt"/>
                          <a:ea typeface="Times New Roman"/>
                          <a:cs typeface="Arial"/>
                        </a:rPr>
                        <a:t>sebazáporov</a:t>
                      </a: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. Dáva si predsavzatia nielen vtedy, keď sú dané príkazom, ale aj </a:t>
                      </a:r>
                      <a:r>
                        <a:rPr lang="sk-SK" sz="1800" b="1" i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      z </a:t>
                      </a: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vlastnej iniciatívy (na začiatku roka, adventu, po sv. spovedi</a:t>
                      </a:r>
                      <a:r>
                        <a:rPr lang="sk-SK" sz="1800" b="1" i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…).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76197">
                <a:tc>
                  <a:txBody>
                    <a:bodyPr/>
                    <a:lstStyle/>
                    <a:p>
                      <a:r>
                        <a:rPr lang="sk-SK" b="1" dirty="0" smtClean="0">
                          <a:solidFill>
                            <a:schemeClr val="bg1"/>
                          </a:solidFill>
                        </a:rPr>
                        <a:t>3. </a:t>
                      </a:r>
                      <a:endParaRPr lang="sk-SK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Aspoň raz v roku sa vyspovedať a vo Veľkonočnom období prijať Oltárnu sviatosť.</a:t>
                      </a:r>
                      <a:endParaRPr lang="sk-SK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sa spovedá pravidelne aspoň 1x mesačne, a snaží sa počas miništrovania vždy pristupovať k sv. prijímaniu.</a:t>
                      </a:r>
                      <a:endParaRPr lang="sk-SK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Zaoblený obdĺžnik 5"/>
          <p:cNvSpPr/>
          <p:nvPr/>
        </p:nvSpPr>
        <p:spPr>
          <a:xfrm>
            <a:off x="251520" y="199460"/>
            <a:ext cx="936104" cy="54661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i="1" dirty="0" err="1" smtClean="0">
                <a:solidFill>
                  <a:schemeClr val="bg1"/>
                </a:solidFill>
              </a:rPr>
              <a:t>p.č</a:t>
            </a:r>
            <a:r>
              <a:rPr lang="sk-SK" sz="2400" b="1" i="1" dirty="0" smtClean="0">
                <a:solidFill>
                  <a:schemeClr val="bg1"/>
                </a:solidFill>
              </a:rPr>
              <a:t>.</a:t>
            </a:r>
            <a:endParaRPr lang="sk-SK" sz="2400" b="1" i="1" dirty="0">
              <a:solidFill>
                <a:schemeClr val="bg1"/>
              </a:solidFill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1473990" y="148116"/>
            <a:ext cx="2630938" cy="59795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chemeClr val="bg1"/>
                </a:solidFill>
              </a:rPr>
              <a:t>Znenie prikázaní</a:t>
            </a:r>
            <a:endParaRPr lang="sk-SK" sz="2000" b="1" i="1" dirty="0">
              <a:solidFill>
                <a:schemeClr val="bg1"/>
              </a:solidFill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4427984" y="109608"/>
            <a:ext cx="4176464" cy="63646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chemeClr val="bg1"/>
                </a:solidFill>
              </a:rPr>
              <a:t>Výklad prikázaní  pre miništranta</a:t>
            </a:r>
            <a:endParaRPr lang="sk-SK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1153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838407757"/>
              </p:ext>
            </p:extLst>
          </p:nvPr>
        </p:nvGraphicFramePr>
        <p:xfrm>
          <a:off x="395536" y="908720"/>
          <a:ext cx="8496945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235"/>
                <a:gridCol w="2802157"/>
                <a:gridCol w="4968553"/>
              </a:tblGrid>
              <a:tr h="2710992">
                <a:tc>
                  <a:txBody>
                    <a:bodyPr/>
                    <a:lstStyle/>
                    <a:p>
                      <a:r>
                        <a:rPr lang="sk-SK" b="1" dirty="0" smtClean="0"/>
                        <a:t>4.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Uzatvárať manželstvo pred tvárou Cirkvi.</a:t>
                      </a:r>
                      <a:endParaRPr lang="sk-SK" sz="28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  <a:ea typeface="Calibri"/>
                          <a:cs typeface="Arial"/>
                        </a:rPr>
                        <a:t> </a:t>
                      </a:r>
                      <a:endParaRPr lang="sk-SK" sz="28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si udržiava vieru aj počas dospievania, sviatosť birmovania prijíma z presvedčenia a snaží sa nepodľahnúť zlému príkladu rovesníkov. Takto sa pripravuje </a:t>
                      </a:r>
                      <a:r>
                        <a:rPr lang="sk-SK" sz="1800" b="1" i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     na </a:t>
                      </a: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kresťanský život v rodine alebo </a:t>
                      </a:r>
                      <a:r>
                        <a:rPr lang="sk-SK" sz="1800" b="1" i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   v inom </a:t>
                      </a: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životnom povolaní.</a:t>
                      </a:r>
                      <a:endParaRPr lang="sk-SK" sz="2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77640">
                <a:tc>
                  <a:txBody>
                    <a:bodyPr/>
                    <a:lstStyle/>
                    <a:p>
                      <a:r>
                        <a:rPr lang="sk-SK" b="1" dirty="0" smtClean="0"/>
                        <a:t>5.</a:t>
                      </a:r>
                      <a:endParaRPr lang="sk-SK" b="1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Podporovať cirkevné ustanovizne.</a:t>
                      </a:r>
                      <a:endParaRPr lang="sk-SK" sz="28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si uvedomuje, že za vieru vďačí nielen rodine, ale aj samotnej Cirkvi. Je ochotný prispievať </a:t>
                      </a:r>
                      <a:r>
                        <a:rPr lang="sk-SK" sz="1800" b="1" i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            k </a:t>
                      </a:r>
                      <a:r>
                        <a:rPr lang="sk-SK" sz="18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šíreniu viery takými prostriedkami, akými môže (finančne z vreckového, pomocou pri brigádach a zdobení kostola, pomocou pri organizovaní farských podujatí alebo duchovne zameraných podujatí).</a:t>
                      </a:r>
                      <a:endParaRPr lang="sk-SK" sz="24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Zaoblený obdĺžnik 5"/>
          <p:cNvSpPr/>
          <p:nvPr/>
        </p:nvSpPr>
        <p:spPr>
          <a:xfrm>
            <a:off x="179512" y="188658"/>
            <a:ext cx="936104" cy="54661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i="1" dirty="0" err="1" smtClean="0">
                <a:solidFill>
                  <a:schemeClr val="bg1"/>
                </a:solidFill>
              </a:rPr>
              <a:t>p.č</a:t>
            </a:r>
            <a:r>
              <a:rPr lang="sk-SK" sz="2400" b="1" i="1" dirty="0" smtClean="0">
                <a:solidFill>
                  <a:schemeClr val="bg1"/>
                </a:solidFill>
              </a:rPr>
              <a:t>.</a:t>
            </a:r>
            <a:endParaRPr lang="sk-SK" sz="2400" b="1" i="1" dirty="0">
              <a:solidFill>
                <a:schemeClr val="bg1"/>
              </a:solidFill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1331640" y="188658"/>
            <a:ext cx="2630938" cy="59795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chemeClr val="bg1"/>
                </a:solidFill>
              </a:rPr>
              <a:t>Znenie prikázaní</a:t>
            </a:r>
            <a:endParaRPr lang="sk-SK" sz="2000" b="1" i="1" dirty="0">
              <a:solidFill>
                <a:schemeClr val="bg1"/>
              </a:solidFill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4283968" y="132814"/>
            <a:ext cx="4176464" cy="63646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chemeClr val="bg1"/>
                </a:solidFill>
              </a:rPr>
              <a:t>Výklad prikázaní  pre miništranta</a:t>
            </a:r>
            <a:endParaRPr lang="sk-SK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789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72008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sk-SK" sz="3600" b="1" dirty="0" err="1" smtClean="0">
                <a:solidFill>
                  <a:schemeClr val="bg1"/>
                </a:solidFill>
              </a:rPr>
              <a:t>Uživotnenie</a:t>
            </a:r>
            <a:r>
              <a:rPr lang="sk-SK" sz="3600" b="1" dirty="0" smtClean="0">
                <a:solidFill>
                  <a:schemeClr val="bg1"/>
                </a:solidFill>
              </a:rPr>
              <a:t>: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4" name="Obláčik 3"/>
          <p:cNvSpPr/>
          <p:nvPr/>
        </p:nvSpPr>
        <p:spPr>
          <a:xfrm>
            <a:off x="107504" y="1010102"/>
            <a:ext cx="4608512" cy="4147089"/>
          </a:xfrm>
          <a:prstGeom prst="cloudCallout">
            <a:avLst>
              <a:gd name="adj1" fmla="val 28170"/>
              <a:gd name="adj2" fmla="val 64809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k-SK" sz="2400" b="1" dirty="0" smtClean="0"/>
              <a:t>        Naučím </a:t>
            </a:r>
            <a:r>
              <a:rPr lang="sk-SK" sz="2400" b="1" dirty="0"/>
              <a:t>sa Desatoro Božích prikázaní a občas si prečítam aj ich výklad pre miništranta, aby som Desatoru rozumel.</a:t>
            </a:r>
          </a:p>
        </p:txBody>
      </p:sp>
      <p:sp>
        <p:nvSpPr>
          <p:cNvPr id="5" name="Obláčik 4"/>
          <p:cNvSpPr/>
          <p:nvPr/>
        </p:nvSpPr>
        <p:spPr>
          <a:xfrm>
            <a:off x="3851920" y="1484784"/>
            <a:ext cx="5112568" cy="4464496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k-SK" sz="2400" b="1" dirty="0"/>
              <a:t>Naučím s Pätoro cirkevných prikázaní a prečítam si ich výklad pre miništranta, aby som </a:t>
            </a:r>
            <a:r>
              <a:rPr lang="sk-SK" sz="2400" b="1" dirty="0" err="1"/>
              <a:t>Pätoru</a:t>
            </a:r>
            <a:r>
              <a:rPr lang="sk-SK" sz="2400" b="1" dirty="0"/>
              <a:t> rozumel.</a:t>
            </a:r>
          </a:p>
        </p:txBody>
      </p:sp>
    </p:spTree>
    <p:extLst>
      <p:ext uri="{BB962C8B-B14F-4D97-AF65-F5344CB8AC3E}">
        <p14:creationId xmlns:p14="http://schemas.microsoft.com/office/powerpoint/2010/main" xmlns="" val="568634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láčik 1"/>
          <p:cNvSpPr/>
          <p:nvPr/>
        </p:nvSpPr>
        <p:spPr>
          <a:xfrm>
            <a:off x="1259632" y="620688"/>
            <a:ext cx="6696744" cy="4896544"/>
          </a:xfrm>
          <a:prstGeom prst="cloudCallou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k-SK" sz="2800" b="1" dirty="0">
                <a:solidFill>
                  <a:schemeClr val="bg1"/>
                </a:solidFill>
              </a:rPr>
              <a:t>Pánu Ježišovi sa iste páči, keď jeho prikázania plníme nielen navonok, </a:t>
            </a:r>
            <a:r>
              <a:rPr lang="sk-SK" sz="2800" b="1" dirty="0" smtClean="0">
                <a:solidFill>
                  <a:schemeClr val="bg1"/>
                </a:solidFill>
              </a:rPr>
              <a:t>     ale </a:t>
            </a:r>
            <a:r>
              <a:rPr lang="sk-SK" sz="2800" b="1" dirty="0">
                <a:solidFill>
                  <a:schemeClr val="bg1"/>
                </a:solidFill>
              </a:rPr>
              <a:t>s vnútorným presvedčením a radostne. Budem sa o to snažiť.</a:t>
            </a:r>
          </a:p>
        </p:txBody>
      </p:sp>
    </p:spTree>
    <p:extLst>
      <p:ext uri="{BB962C8B-B14F-4D97-AF65-F5344CB8AC3E}">
        <p14:creationId xmlns:p14="http://schemas.microsoft.com/office/powerpoint/2010/main" xmlns="" val="2392817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741" y="2985570"/>
            <a:ext cx="8651869" cy="3569793"/>
          </a:xfrm>
        </p:spPr>
        <p:txBody>
          <a:bodyPr/>
          <a:lstStyle/>
          <a:p>
            <a:pPr algn="ctr"/>
            <a:r>
              <a:rPr lang="sk-SK" sz="2800" b="1" dirty="0">
                <a:solidFill>
                  <a:schemeClr val="bg1"/>
                </a:solidFill>
              </a:rPr>
              <a:t>Je to človek, ktorý prijíma hodnoty </a:t>
            </a:r>
            <a:br>
              <a:rPr lang="sk-SK" sz="2800" b="1" dirty="0">
                <a:solidFill>
                  <a:schemeClr val="bg1"/>
                </a:solidFill>
              </a:rPr>
            </a:br>
            <a:r>
              <a:rPr lang="sk-SK" sz="2800" b="1" dirty="0" smtClean="0">
                <a:solidFill>
                  <a:schemeClr val="bg1"/>
                </a:solidFill>
              </a:rPr>
              <a:t>(</a:t>
            </a:r>
            <a:r>
              <a:rPr lang="sk-SK" sz="2800" b="1" dirty="0">
                <a:solidFill>
                  <a:schemeClr val="bg1"/>
                </a:solidFill>
              </a:rPr>
              <a:t>v podobe príkazov, nariadení, predpisov) a je o nich presvedčený, že sú správne, </a:t>
            </a:r>
            <a:r>
              <a:rPr lang="sk-SK" sz="2800" b="1" dirty="0" smtClean="0">
                <a:solidFill>
                  <a:schemeClr val="bg1"/>
                </a:solidFill>
              </a:rPr>
              <a:t> že </a:t>
            </a:r>
            <a:r>
              <a:rPr lang="sk-SK" sz="2800" b="1" dirty="0">
                <a:solidFill>
                  <a:schemeClr val="bg1"/>
                </a:solidFill>
              </a:rPr>
              <a:t>mu pomôžu pri jeho ďalšej formácii, </a:t>
            </a:r>
            <a:r>
              <a:rPr lang="sk-SK" sz="2800" b="1" dirty="0" smtClean="0">
                <a:solidFill>
                  <a:schemeClr val="bg1"/>
                </a:solidFill>
              </a:rPr>
              <a:t> že </a:t>
            </a:r>
            <a:r>
              <a:rPr lang="sk-SK" sz="2800" b="1" dirty="0">
                <a:solidFill>
                  <a:schemeClr val="bg1"/>
                </a:solidFill>
              </a:rPr>
              <a:t>ho uchránia od nebezpečenstva. Zásady je potrebné poznať, vnútorne sa s nimi stotožniť a hlavne ich žiť.</a:t>
            </a:r>
          </a:p>
        </p:txBody>
      </p:sp>
      <p:sp>
        <p:nvSpPr>
          <p:cNvPr id="3" name="Obdĺžnik 2"/>
          <p:cNvSpPr/>
          <p:nvPr/>
        </p:nvSpPr>
        <p:spPr>
          <a:xfrm>
            <a:off x="395536" y="216909"/>
            <a:ext cx="5616624" cy="86409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Pri komunikácii sa stretávame s otázkou:</a:t>
            </a:r>
            <a:endParaRPr lang="sk-SK" sz="2800" b="1" dirty="0"/>
          </a:p>
        </p:txBody>
      </p:sp>
      <p:sp>
        <p:nvSpPr>
          <p:cNvPr id="4" name="Obdĺžnik 3"/>
          <p:cNvSpPr/>
          <p:nvPr/>
        </p:nvSpPr>
        <p:spPr>
          <a:xfrm rot="20769002">
            <a:off x="1145288" y="1227065"/>
            <a:ext cx="6984776" cy="9361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i="1" dirty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„Pozri, tento človek je zásadový“. Aký je to človek? </a:t>
            </a:r>
          </a:p>
        </p:txBody>
      </p:sp>
      <p:sp>
        <p:nvSpPr>
          <p:cNvPr id="5" name="Šípka doprava 4"/>
          <p:cNvSpPr/>
          <p:nvPr/>
        </p:nvSpPr>
        <p:spPr>
          <a:xfrm rot="20439763">
            <a:off x="106250" y="2347902"/>
            <a:ext cx="974084" cy="807701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ípka doprava 5"/>
          <p:cNvSpPr/>
          <p:nvPr/>
        </p:nvSpPr>
        <p:spPr>
          <a:xfrm rot="10072168">
            <a:off x="8067046" y="337210"/>
            <a:ext cx="910442" cy="76188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050" name="Picture 2" descr="http://www.ped.muni.cz/wchem/skolaHrou/priklady/otaznik/obrazky/otaznik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04665"/>
            <a:ext cx="10858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ped.muni.cz/wchem/skolaHrou/priklady/otaznik/obrazky/otaznik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30096" y="1428895"/>
            <a:ext cx="10858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ped.muni.cz/wchem/skolaHrou/priklady/otaznik/obrazky/otaznik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8150" y="1435109"/>
            <a:ext cx="10858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621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108" y="1124744"/>
            <a:ext cx="8964488" cy="5544616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sk-SK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Aj miništrant je človekom, ktorý by mal byť zásadový. Zásadovosť je ozdobou charakteru človeka. Zásadový </a:t>
            </a:r>
            <a:r>
              <a:rPr lang="sk-SK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človek: </a:t>
            </a:r>
            <a:br>
              <a:rPr lang="sk-SK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sk-SK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sk-SK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sk-SK" sz="2800" b="1" dirty="0" smtClean="0"/>
              <a:t>- je </a:t>
            </a:r>
            <a:r>
              <a:rPr lang="sk-SK" sz="2800" b="1" dirty="0"/>
              <a:t>priamy a život podľa zásad ho robí veľmi </a:t>
            </a:r>
            <a:r>
              <a:rPr lang="sk-SK" sz="2800" b="1" dirty="0" smtClean="0"/>
              <a:t>šťastným</a:t>
            </a:r>
            <a:br>
              <a:rPr lang="sk-SK" sz="2800" b="1" dirty="0" smtClean="0"/>
            </a:br>
            <a:r>
              <a:rPr lang="sk-SK" sz="2800" b="1" dirty="0" smtClean="0"/>
              <a:t>- zachovávanie </a:t>
            </a:r>
            <a:r>
              <a:rPr lang="sk-SK" sz="2800" b="1" dirty="0"/>
              <a:t>zásad ho </a:t>
            </a:r>
            <a:r>
              <a:rPr lang="sk-SK" sz="2800" b="1" dirty="0" smtClean="0"/>
              <a:t/>
            </a:r>
            <a:br>
              <a:rPr lang="sk-SK" sz="2800" b="1" dirty="0" smtClean="0"/>
            </a:br>
            <a:r>
              <a:rPr lang="sk-SK" sz="2800" b="1" dirty="0" smtClean="0"/>
              <a:t>robí </a:t>
            </a:r>
            <a:r>
              <a:rPr lang="sk-SK" sz="2800" b="1" dirty="0"/>
              <a:t>stále </a:t>
            </a:r>
            <a:r>
              <a:rPr lang="sk-SK" sz="2800" b="1" dirty="0" smtClean="0"/>
              <a:t>radostným</a:t>
            </a:r>
            <a:br>
              <a:rPr lang="sk-SK" sz="2800" b="1" dirty="0" smtClean="0"/>
            </a:br>
            <a:r>
              <a:rPr lang="sk-SK" sz="2800" b="1" dirty="0" smtClean="0"/>
              <a:t/>
            </a:r>
            <a:br>
              <a:rPr lang="sk-SK" sz="2800" b="1" dirty="0" smtClean="0"/>
            </a:br>
            <a:r>
              <a:rPr lang="sk-SK" sz="2800" b="1" dirty="0"/>
              <a:t/>
            </a:r>
            <a:br>
              <a:rPr lang="sk-SK" sz="2800" b="1" dirty="0"/>
            </a:br>
            <a:r>
              <a:rPr lang="sk-SK" sz="2800" b="1" dirty="0" smtClean="0">
                <a:solidFill>
                  <a:schemeClr val="bg1"/>
                </a:solidFill>
              </a:rPr>
              <a:t>Miništrant </a:t>
            </a:r>
            <a:r>
              <a:rPr lang="sk-SK" sz="2800" b="1" dirty="0">
                <a:solidFill>
                  <a:schemeClr val="bg1"/>
                </a:solidFill>
              </a:rPr>
              <a:t>pozná Desatoro </a:t>
            </a:r>
            <a:r>
              <a:rPr lang="sk-SK" sz="2800" b="1" dirty="0" smtClean="0">
                <a:solidFill>
                  <a:schemeClr val="bg1"/>
                </a:solidFill>
              </a:rPr>
              <a:t/>
            </a:r>
            <a:br>
              <a:rPr lang="sk-SK" sz="2800" b="1" dirty="0" smtClean="0">
                <a:solidFill>
                  <a:schemeClr val="bg1"/>
                </a:solidFill>
              </a:rPr>
            </a:br>
            <a:r>
              <a:rPr lang="sk-SK" sz="2800" b="1" dirty="0" smtClean="0">
                <a:solidFill>
                  <a:schemeClr val="bg1"/>
                </a:solidFill>
              </a:rPr>
              <a:t>Božích </a:t>
            </a:r>
            <a:r>
              <a:rPr lang="sk-SK" sz="2800" b="1" dirty="0">
                <a:solidFill>
                  <a:schemeClr val="bg1"/>
                </a:solidFill>
              </a:rPr>
              <a:t>prikázaní, či Pätoro cirkevných prikázaní. N</a:t>
            </a:r>
            <a:r>
              <a:rPr lang="sk-SK" sz="2800" b="1" dirty="0" smtClean="0">
                <a:solidFill>
                  <a:schemeClr val="bg1"/>
                </a:solidFill>
              </a:rPr>
              <a:t>estačí </a:t>
            </a:r>
            <a:r>
              <a:rPr lang="sk-SK" sz="2800" b="1" dirty="0">
                <a:solidFill>
                  <a:schemeClr val="bg1"/>
                </a:solidFill>
              </a:rPr>
              <a:t>ich len poznať, ale treba sa snažiť im aj rozumieť. </a:t>
            </a:r>
            <a:r>
              <a:rPr lang="sk-SK" sz="2800" b="1" dirty="0" smtClean="0"/>
              <a:t/>
            </a:r>
            <a:br>
              <a:rPr lang="sk-SK" sz="2800" b="1" dirty="0" smtClean="0"/>
            </a:br>
            <a:r>
              <a:rPr lang="sk-SK" sz="2800" b="1" dirty="0"/>
              <a:t/>
            </a:r>
            <a:br>
              <a:rPr lang="sk-SK" sz="2800" b="1" dirty="0"/>
            </a:br>
            <a:endParaRPr lang="sk-SK" sz="2800" b="1" dirty="0"/>
          </a:p>
        </p:txBody>
      </p:sp>
      <p:pic>
        <p:nvPicPr>
          <p:cNvPr id="3074" name="Picture 2" descr="http://blog.sme.sk/blog/6069/185253/clanok_foto_2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9438" y="2708920"/>
            <a:ext cx="19050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4192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hlavuhore.files.wordpress.com/2009/09/pe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2370610" cy="249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aoblený obdĺžnik 2"/>
          <p:cNvSpPr/>
          <p:nvPr/>
        </p:nvSpPr>
        <p:spPr>
          <a:xfrm>
            <a:off x="1580841" y="1365761"/>
            <a:ext cx="7416824" cy="475252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b="1" dirty="0" smtClean="0">
                <a:solidFill>
                  <a:schemeClr val="bg1"/>
                </a:solidFill>
              </a:rPr>
              <a:t>Nasledujúca tabuľka uvádza poradie jednotlivých príkazov, druhý stĺpec podáva spoločné znenie Desatora a </a:t>
            </a:r>
            <a:r>
              <a:rPr lang="sk-SK" sz="3200" b="1" dirty="0" err="1" smtClean="0">
                <a:solidFill>
                  <a:schemeClr val="bg1"/>
                </a:solidFill>
              </a:rPr>
              <a:t>Pätora</a:t>
            </a:r>
            <a:r>
              <a:rPr lang="sk-SK" sz="3200" b="1" dirty="0" smtClean="0">
                <a:solidFill>
                  <a:schemeClr val="bg1"/>
                </a:solidFill>
              </a:rPr>
              <a:t> </a:t>
            </a:r>
            <a:r>
              <a:rPr lang="sk-SK" sz="3200" b="1" dirty="0" err="1" smtClean="0">
                <a:solidFill>
                  <a:schemeClr val="bg1"/>
                </a:solidFill>
              </a:rPr>
              <a:t>a</a:t>
            </a:r>
            <a:r>
              <a:rPr lang="sk-SK" sz="3200" b="1" dirty="0" smtClean="0">
                <a:solidFill>
                  <a:schemeClr val="bg1"/>
                </a:solidFill>
              </a:rPr>
              <a:t> v treťom stĺpci je výklad zameraný na život miništranta.</a:t>
            </a:r>
            <a:br>
              <a:rPr lang="sk-SK" sz="3200" b="1" dirty="0" smtClean="0">
                <a:solidFill>
                  <a:schemeClr val="bg1"/>
                </a:solidFill>
              </a:rPr>
            </a:br>
            <a:endParaRPr lang="sk-SK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611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811027" cy="3168352"/>
          </a:xfrm>
        </p:spPr>
        <p:txBody>
          <a:bodyPr/>
          <a:lstStyle/>
          <a:p>
            <a:pPr algn="ctr"/>
            <a:r>
              <a:rPr lang="sk-SK" sz="6000" b="1" u="sng" dirty="0">
                <a:solidFill>
                  <a:srgbClr val="FFC000"/>
                </a:solidFill>
              </a:rPr>
              <a:t>Desatoro Božích prikázaní pre miništranta</a:t>
            </a:r>
            <a:r>
              <a:rPr lang="sk-SK" sz="6000" b="1" dirty="0">
                <a:solidFill>
                  <a:srgbClr val="FFC000"/>
                </a:solidFill>
              </a:rPr>
              <a:t/>
            </a:r>
            <a:br>
              <a:rPr lang="sk-SK" sz="6000" b="1" dirty="0">
                <a:solidFill>
                  <a:srgbClr val="FFC000"/>
                </a:solidFill>
              </a:rPr>
            </a:br>
            <a:endParaRPr lang="sk-SK" sz="6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608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obsahu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929228720"/>
              </p:ext>
            </p:extLst>
          </p:nvPr>
        </p:nvGraphicFramePr>
        <p:xfrm>
          <a:off x="384773" y="1196752"/>
          <a:ext cx="8568952" cy="5312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744"/>
                <a:gridCol w="3146121"/>
                <a:gridCol w="4506087"/>
              </a:tblGrid>
              <a:tr h="1588062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1. </a:t>
                      </a:r>
                      <a:endParaRPr lang="sk-SK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som Pán, tvoj Boh! Nebudeš mať okrem mňa iných bohov, ktorým by si sa klaňal.</a:t>
                      </a:r>
                      <a:endParaRPr lang="sk-SK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Miništrant sa snaží                  o pravidelnú každodennú modlitbu a nehanbí sa odísť od kamarátov, keď má službu na sv. omši.</a:t>
                      </a:r>
                      <a:endParaRPr lang="sk-SK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97092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2. </a:t>
                      </a:r>
                      <a:endParaRPr lang="sk-SK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Nevezmeš Božie meno nadarmo.</a:t>
                      </a:r>
                      <a:endParaRPr lang="sk-SK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Miništrant nepoužíva nadávky, vulgárne slová ani dvojzmyselné reči.</a:t>
                      </a:r>
                      <a:endParaRPr lang="sk-SK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599731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3. </a:t>
                      </a:r>
                      <a:endParaRPr lang="sk-SK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Pamätaj, že máš svätiť sviatočné dni.</a:t>
                      </a:r>
                      <a:endParaRPr lang="sk-SK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9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Miništrant sa vo sviatok oblieka sviatočne. Zúčastňuje sa na sv. omši každú nedeľu a v prikázaný sviatok. Zachováva jednohodinový eucharistický pôst             pred sv. prijímaním.           Nekoná  v tieto dni ťažké práce.</a:t>
                      </a:r>
                      <a:endParaRPr lang="sk-SK" sz="1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7" name="Zaoblený obdĺžnik 6"/>
          <p:cNvSpPr/>
          <p:nvPr/>
        </p:nvSpPr>
        <p:spPr>
          <a:xfrm>
            <a:off x="395536" y="200786"/>
            <a:ext cx="936104" cy="67848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i="1" dirty="0" err="1" smtClean="0">
                <a:solidFill>
                  <a:srgbClr val="FFC000"/>
                </a:solidFill>
              </a:rPr>
              <a:t>P.č</a:t>
            </a:r>
            <a:r>
              <a:rPr lang="sk-SK" sz="2400" b="1" i="1" dirty="0" smtClean="0">
                <a:solidFill>
                  <a:srgbClr val="FFC000"/>
                </a:solidFill>
              </a:rPr>
              <a:t>.</a:t>
            </a:r>
            <a:endParaRPr lang="sk-SK" sz="2400" b="1" i="1" dirty="0">
              <a:solidFill>
                <a:srgbClr val="FFC000"/>
              </a:solidFill>
            </a:endParaRPr>
          </a:p>
        </p:txBody>
      </p:sp>
      <p:sp>
        <p:nvSpPr>
          <p:cNvPr id="9" name="Zaoblený obdĺžnik 8"/>
          <p:cNvSpPr/>
          <p:nvPr/>
        </p:nvSpPr>
        <p:spPr>
          <a:xfrm>
            <a:off x="1465428" y="198205"/>
            <a:ext cx="2630938" cy="647739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rgbClr val="FFC000"/>
                </a:solidFill>
              </a:rPr>
              <a:t>Znenie prikázaní</a:t>
            </a:r>
            <a:endParaRPr lang="sk-SK" sz="2000" b="1" i="1" dirty="0">
              <a:solidFill>
                <a:srgbClr val="FFC000"/>
              </a:solidFill>
            </a:endParaRPr>
          </a:p>
        </p:txBody>
      </p:sp>
      <p:sp>
        <p:nvSpPr>
          <p:cNvPr id="10" name="Zaoblený obdĺžnik 9"/>
          <p:cNvSpPr/>
          <p:nvPr/>
        </p:nvSpPr>
        <p:spPr>
          <a:xfrm>
            <a:off x="4427984" y="203842"/>
            <a:ext cx="4176464" cy="63646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rgbClr val="FFC000"/>
                </a:solidFill>
              </a:rPr>
              <a:t>Výklad prikázaní  pre </a:t>
            </a:r>
            <a:r>
              <a:rPr lang="sk-SK" sz="2000" b="1" i="1" dirty="0" err="1" smtClean="0">
                <a:solidFill>
                  <a:srgbClr val="FFC000"/>
                </a:solidFill>
              </a:rPr>
              <a:t>miništrana</a:t>
            </a:r>
            <a:endParaRPr lang="sk-SK" sz="20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3853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obsahu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881559010"/>
              </p:ext>
            </p:extLst>
          </p:nvPr>
        </p:nvGraphicFramePr>
        <p:xfrm>
          <a:off x="384773" y="1052736"/>
          <a:ext cx="8568952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744"/>
                <a:gridCol w="3146121"/>
                <a:gridCol w="4506087"/>
              </a:tblGrid>
              <a:tr h="1861629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4. </a:t>
                      </a:r>
                      <a:endParaRPr lang="sk-SK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Cti svojho otca a svoju matku.</a:t>
                      </a:r>
                      <a:endParaRPr lang="sk-SK" sz="28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má v úcte okrem rodičov aj kňaza, kostolníka </a:t>
                      </a:r>
                      <a:r>
                        <a:rPr lang="sk-SK" sz="2000" b="1" i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 a </a:t>
                      </a:r>
                      <a:r>
                        <a:rPr lang="sk-SK" sz="20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iných ľudí, ktorí pomáhajú v kostole a zúčastňujú sa slávenia sv. omše.</a:t>
                      </a:r>
                      <a:endParaRPr lang="sk-SK" sz="28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954795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5.</a:t>
                      </a:r>
                      <a:endParaRPr lang="sk-SK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Nezabiješ.</a:t>
                      </a:r>
                      <a:endParaRPr lang="sk-SK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sa stará o svoje zdravie a zdravie druhých ľudí a vyhýba sa všetkému, čo by mu mohlo škodiť (alkohol, fajčenie, drogy).</a:t>
                      </a:r>
                      <a:endParaRPr lang="sk-SK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6.</a:t>
                      </a:r>
                      <a:r>
                        <a:rPr lang="sk-SK" sz="20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sk-SK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sk-SK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Nezosmilníš</a:t>
                      </a:r>
                      <a:r>
                        <a:rPr lang="sk-SK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.</a:t>
                      </a:r>
                      <a:endParaRPr lang="sk-SK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sa vyhýba pokušeniam vo filmoch, </a:t>
                      </a:r>
                      <a:r>
                        <a:rPr lang="sk-SK" sz="2000" b="1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      na </a:t>
                      </a:r>
                      <a:r>
                        <a:rPr lang="sk-SK" sz="20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internete, aj v kolektíve kamarátov.</a:t>
                      </a:r>
                      <a:endParaRPr lang="sk-SK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7" name="Zaoblený obdĺžnik 6"/>
          <p:cNvSpPr/>
          <p:nvPr/>
        </p:nvSpPr>
        <p:spPr>
          <a:xfrm>
            <a:off x="395536" y="200786"/>
            <a:ext cx="936104" cy="67848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i="1" dirty="0" err="1" smtClean="0">
                <a:solidFill>
                  <a:srgbClr val="FFC000"/>
                </a:solidFill>
              </a:rPr>
              <a:t>p.č</a:t>
            </a:r>
            <a:r>
              <a:rPr lang="sk-SK" sz="2400" b="1" i="1" dirty="0" smtClean="0">
                <a:solidFill>
                  <a:srgbClr val="FFC000"/>
                </a:solidFill>
              </a:rPr>
              <a:t>.</a:t>
            </a:r>
            <a:endParaRPr lang="sk-SK" sz="2400" b="1" i="1" dirty="0">
              <a:solidFill>
                <a:srgbClr val="FFC000"/>
              </a:solidFill>
            </a:endParaRPr>
          </a:p>
        </p:txBody>
      </p:sp>
      <p:sp>
        <p:nvSpPr>
          <p:cNvPr id="9" name="Zaoblený obdĺžnik 8"/>
          <p:cNvSpPr/>
          <p:nvPr/>
        </p:nvSpPr>
        <p:spPr>
          <a:xfrm>
            <a:off x="1465428" y="198205"/>
            <a:ext cx="2630938" cy="647739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rgbClr val="FFC000"/>
                </a:solidFill>
              </a:rPr>
              <a:t>Znenie prikázaní</a:t>
            </a:r>
            <a:endParaRPr lang="sk-SK" sz="2000" b="1" i="1" dirty="0">
              <a:solidFill>
                <a:srgbClr val="FFC000"/>
              </a:solidFill>
            </a:endParaRPr>
          </a:p>
        </p:txBody>
      </p:sp>
      <p:sp>
        <p:nvSpPr>
          <p:cNvPr id="10" name="Zaoblený obdĺžnik 9"/>
          <p:cNvSpPr/>
          <p:nvPr/>
        </p:nvSpPr>
        <p:spPr>
          <a:xfrm>
            <a:off x="4427984" y="203842"/>
            <a:ext cx="4176464" cy="63646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rgbClr val="FFC000"/>
                </a:solidFill>
              </a:rPr>
              <a:t>Výklad prikázaní  pre miništranta</a:t>
            </a:r>
            <a:endParaRPr lang="sk-SK" sz="20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7461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084762044"/>
              </p:ext>
            </p:extLst>
          </p:nvPr>
        </p:nvGraphicFramePr>
        <p:xfrm>
          <a:off x="395536" y="1052737"/>
          <a:ext cx="8424936" cy="5533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880320"/>
                <a:gridCol w="4536504"/>
              </a:tblGrid>
              <a:tr h="720079">
                <a:tc>
                  <a:txBody>
                    <a:bodyPr/>
                    <a:lstStyle/>
                    <a:p>
                      <a:r>
                        <a:rPr lang="sk-SK" sz="2000" b="1" dirty="0" smtClean="0"/>
                        <a:t>7.</a:t>
                      </a:r>
                      <a:endParaRPr lang="sk-SK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Nepokradneš.</a:t>
                      </a:r>
                      <a:endParaRPr lang="sk-SK" sz="28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9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si neprivlastní </a:t>
                      </a:r>
                      <a:r>
                        <a:rPr lang="sk-SK" sz="1900" b="1" i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         a </a:t>
                      </a:r>
                      <a:r>
                        <a:rPr lang="sk-SK" sz="1900" b="1" i="1" dirty="0">
                          <a:effectLst/>
                          <a:latin typeface="+mn-lt"/>
                          <a:ea typeface="Times New Roman"/>
                          <a:cs typeface="Arial"/>
                        </a:rPr>
                        <a:t>ani nepoškodí majetok iného.</a:t>
                      </a:r>
                      <a:endParaRPr lang="sk-SK" sz="19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rgbClr val="FF0000"/>
                          </a:solidFill>
                        </a:rPr>
                        <a:t>8.</a:t>
                      </a:r>
                      <a:endParaRPr lang="sk-SK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Nebudeš krivo svedčiť proti svojmu blížnemu.</a:t>
                      </a:r>
                      <a:endParaRPr lang="sk-SK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9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hovorí pravdu </a:t>
                      </a:r>
                      <a:r>
                        <a:rPr lang="sk-SK" sz="1900" b="1" i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         a </a:t>
                      </a:r>
                      <a:r>
                        <a:rPr lang="sk-SK" sz="19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dokáže si priznať svoju chybu.</a:t>
                      </a:r>
                      <a:endParaRPr lang="sk-SK" sz="19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1368153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sk-S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Nebudeš žiadostivo túžiť po manželke svojho blížneho.</a:t>
                      </a:r>
                      <a:endParaRPr lang="sk-SK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sa snaží čisto zmýšľať, a upozorňuje na to </a:t>
                      </a:r>
                      <a:r>
                        <a:rPr lang="sk-SK" sz="2000" b="1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 aj </a:t>
                      </a:r>
                      <a:r>
                        <a:rPr lang="sk-SK" sz="20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iných okolo seba.</a:t>
                      </a:r>
                      <a:endParaRPr lang="sk-SK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368153">
                <a:tc>
                  <a:txBody>
                    <a:bodyPr/>
                    <a:lstStyle/>
                    <a:p>
                      <a:r>
                        <a:rPr lang="sk-SK" sz="2000" b="1" dirty="0" smtClean="0">
                          <a:solidFill>
                            <a:schemeClr val="bg1"/>
                          </a:solidFill>
                        </a:rPr>
                        <a:t>10.</a:t>
                      </a:r>
                      <a:endParaRPr lang="sk-SK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Nebudeš túžiť po </a:t>
                      </a:r>
                      <a:r>
                        <a:rPr lang="sk-SK" sz="2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majetku</a:t>
                      </a:r>
                      <a:r>
                        <a:rPr lang="sk-SK" sz="20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sk-SK" sz="2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svojho </a:t>
                      </a:r>
                      <a:r>
                        <a:rPr lang="sk-SK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blížneho.</a:t>
                      </a:r>
                      <a:endParaRPr lang="sk-SK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9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sa úprimne teší </a:t>
                      </a:r>
                      <a:r>
                        <a:rPr lang="sk-SK" sz="1900" b="1" i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       z </a:t>
                      </a:r>
                      <a:r>
                        <a:rPr lang="sk-SK" sz="19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úspechu iných a vždy im ho praje.</a:t>
                      </a:r>
                      <a:endParaRPr lang="sk-SK" sz="19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9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Miništrant pomáha mladším, povzbudzuje ich</a:t>
                      </a:r>
                      <a:endParaRPr lang="sk-SK" sz="19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900" b="1" i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a snaží sa byť im dobrým príkladom.</a:t>
                      </a:r>
                      <a:endParaRPr lang="sk-SK" sz="19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Zaoblený obdĺžnik 5"/>
          <p:cNvSpPr/>
          <p:nvPr/>
        </p:nvSpPr>
        <p:spPr>
          <a:xfrm>
            <a:off x="395536" y="200786"/>
            <a:ext cx="936104" cy="67848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i="1" dirty="0" err="1" smtClean="0">
                <a:solidFill>
                  <a:srgbClr val="FFC000"/>
                </a:solidFill>
              </a:rPr>
              <a:t>p.č</a:t>
            </a:r>
            <a:r>
              <a:rPr lang="sk-SK" sz="2400" b="1" i="1" dirty="0" smtClean="0">
                <a:solidFill>
                  <a:srgbClr val="FFC000"/>
                </a:solidFill>
              </a:rPr>
              <a:t>.</a:t>
            </a:r>
            <a:endParaRPr lang="sk-SK" sz="2400" b="1" i="1" dirty="0">
              <a:solidFill>
                <a:srgbClr val="FFC000"/>
              </a:solidFill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1465428" y="198205"/>
            <a:ext cx="2630938" cy="647739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rgbClr val="FFC000"/>
                </a:solidFill>
              </a:rPr>
              <a:t>Znenie prikázaní</a:t>
            </a:r>
            <a:endParaRPr lang="sk-SK" sz="2000" b="1" i="1" dirty="0">
              <a:solidFill>
                <a:srgbClr val="FFC000"/>
              </a:solidFill>
            </a:endParaRPr>
          </a:p>
        </p:txBody>
      </p:sp>
      <p:sp>
        <p:nvSpPr>
          <p:cNvPr id="8" name="Zaoblený obdĺžnik 7"/>
          <p:cNvSpPr/>
          <p:nvPr/>
        </p:nvSpPr>
        <p:spPr>
          <a:xfrm>
            <a:off x="4427984" y="203842"/>
            <a:ext cx="4176464" cy="63646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rgbClr val="FFC000"/>
                </a:solidFill>
              </a:rPr>
              <a:t>Výklad prikázaní  pre miništranta</a:t>
            </a:r>
            <a:endParaRPr lang="sk-SK" sz="20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3404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80928"/>
            <a:ext cx="7125113" cy="924475"/>
          </a:xfrm>
        </p:spPr>
        <p:txBody>
          <a:bodyPr/>
          <a:lstStyle/>
          <a:p>
            <a:pPr algn="ctr"/>
            <a:r>
              <a:rPr lang="sk-SK" sz="6000" b="1" u="sng" dirty="0">
                <a:solidFill>
                  <a:srgbClr val="FFFF00"/>
                </a:solidFill>
              </a:rPr>
              <a:t>Pätoro cirkevných prikázaní pre miništranta</a:t>
            </a:r>
            <a:r>
              <a:rPr lang="sk-SK" sz="6000" b="1" dirty="0">
                <a:solidFill>
                  <a:srgbClr val="FFFF00"/>
                </a:solidFill>
              </a:rPr>
              <a:t/>
            </a:r>
            <a:br>
              <a:rPr lang="sk-SK" sz="6000" b="1" dirty="0">
                <a:solidFill>
                  <a:srgbClr val="FFFF00"/>
                </a:solidFill>
              </a:rPr>
            </a:br>
            <a:endParaRPr lang="sk-SK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498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Leto</Template>
  <TotalTime>113</TotalTime>
  <Words>598</Words>
  <Application>Microsoft Office PowerPoint</Application>
  <PresentationFormat>Předvádění na obrazovce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Summer</vt:lpstr>
      <vt:lpstr>Desatoro a Pätoro miništranta </vt:lpstr>
      <vt:lpstr>Je to človek, ktorý prijíma hodnoty  (v podobe príkazov, nariadení, predpisov) a je o nich presvedčený, že sú správne,  že mu pomôžu pri jeho ďalšej formácii,  že ho uchránia od nebezpečenstva. Zásady je potrebné poznať, vnútorne sa s nimi stotožniť a hlavne ich žiť.</vt:lpstr>
      <vt:lpstr>Aj miništrant je človekom, ktorý by mal byť zásadový. Zásadovosť je ozdobou charakteru človeka. Zásadový človek:   - je priamy a život podľa zásad ho robí veľmi šťastným - zachovávanie zásad ho  robí stále radostným   Miništrant pozná Desatoro  Božích prikázaní, či Pätoro cirkevných prikázaní. Nestačí ich len poznať, ale treba sa snažiť im aj rozumieť.   </vt:lpstr>
      <vt:lpstr>Snímek 4</vt:lpstr>
      <vt:lpstr>Desatoro Božích prikázaní pre miništranta </vt:lpstr>
      <vt:lpstr>Snímek 6</vt:lpstr>
      <vt:lpstr>Snímek 7</vt:lpstr>
      <vt:lpstr>Snímek 8</vt:lpstr>
      <vt:lpstr>Pätoro cirkevných prikázaní pre miništranta </vt:lpstr>
      <vt:lpstr>Snímek 10</vt:lpstr>
      <vt:lpstr>Snímek 11</vt:lpstr>
      <vt:lpstr>Uživotnenie:</vt:lpstr>
      <vt:lpstr>Snímek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Desatoro a Pätoro miništranta</dc:title>
  <dc:creator>Alenka</dc:creator>
  <cp:lastModifiedBy>Ľubomíra Jakušová</cp:lastModifiedBy>
  <cp:revision>14</cp:revision>
  <dcterms:created xsi:type="dcterms:W3CDTF">2012-07-19T20:11:30Z</dcterms:created>
  <dcterms:modified xsi:type="dcterms:W3CDTF">2019-07-19T18:29:21Z</dcterms:modified>
</cp:coreProperties>
</file>