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8" r:id="rId10"/>
    <p:sldId id="323" r:id="rId11"/>
    <p:sldId id="324" r:id="rId12"/>
    <p:sldId id="326" r:id="rId13"/>
    <p:sldId id="332" r:id="rId14"/>
    <p:sldId id="305" r:id="rId15"/>
    <p:sldId id="314" r:id="rId16"/>
    <p:sldId id="329" r:id="rId17"/>
    <p:sldId id="330" r:id="rId18"/>
    <p:sldId id="331" r:id="rId19"/>
    <p:sldId id="333" r:id="rId20"/>
    <p:sldId id="259" r:id="rId21"/>
  </p:sldIdLst>
  <p:sldSz cx="9144000" cy="6858000" type="screen4x3"/>
  <p:notesSz cx="6735763" cy="986948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Svetlý štý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Tmavý štýl 2 - zvýraznenie 3/zvýrazneni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štýl 2 - zvýraznenie 1/zvýrazneni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34" autoAdjust="0"/>
  </p:normalViewPr>
  <p:slideViewPr>
    <p:cSldViewPr>
      <p:cViewPr varScale="1">
        <p:scale>
          <a:sx n="85" d="100"/>
          <a:sy n="85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E95D57-9362-4880-A930-A897D6AA5443}" type="datetimeFigureOut">
              <a:rPr lang="sk-SK"/>
              <a:pPr>
                <a:defRPr/>
              </a:pPr>
              <a:t>09.10.2013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B10D01C-3F12-4577-B250-9FB723CF413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C302D70-417F-44D1-8EEE-ED509E1DC654}" type="datetimeFigureOut">
              <a:rPr lang="sk-SK"/>
              <a:pPr>
                <a:defRPr/>
              </a:pPr>
              <a:t>09.10.2013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EA328E-E44A-413E-893E-71C5473233F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B5719-1A4D-4EA2-B5AE-D10437C4503F}" type="datetimeFigureOut">
              <a:rPr lang="sk-SK"/>
              <a:pPr>
                <a:defRPr/>
              </a:pPr>
              <a:t>09.10.2013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80EDC-BA8A-4BEF-8467-546FC0DBE8D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BA76-1972-4DE6-A7B7-A3352BAE9CAB}" type="datetimeFigureOut">
              <a:rPr lang="sk-SK"/>
              <a:pPr>
                <a:defRPr/>
              </a:pPr>
              <a:t>09.10.2013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035A9-CB87-47D2-ABF8-45DD1B1D5BF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761ED-6E6C-4D70-9063-D25B0C5DE238}" type="datetimeFigureOut">
              <a:rPr lang="sk-SK"/>
              <a:pPr>
                <a:defRPr/>
              </a:pPr>
              <a:t>09.10.2013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8074-4195-4AF0-9F2D-34F51A7BC0E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53F95-38CA-401E-A3D3-E1CDE24E6F7B}" type="datetimeFigureOut">
              <a:rPr lang="sk-SK"/>
              <a:pPr>
                <a:defRPr/>
              </a:pPr>
              <a:t>09.10.2013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23E8D-A62D-459C-8C90-596A7814486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5A88-581F-48EF-9971-4438FB21AF50}" type="datetimeFigureOut">
              <a:rPr lang="sk-SK"/>
              <a:pPr>
                <a:defRPr/>
              </a:pPr>
              <a:t>09.10.2013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C9D20-3097-472F-BDCD-83E5181C070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CB2DA-3FA0-4210-AD9F-70AA66E0C698}" type="datetimeFigureOut">
              <a:rPr lang="sk-SK"/>
              <a:pPr>
                <a:defRPr/>
              </a:pPr>
              <a:t>09.10.2013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E0426-A14B-4862-AE32-39206A3679D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2A637-0139-4C87-A029-F07246859A93}" type="datetimeFigureOut">
              <a:rPr lang="sk-SK"/>
              <a:pPr>
                <a:defRPr/>
              </a:pPr>
              <a:t>09.10.2013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DD18-A354-46B3-BE19-4AFE968204F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D8376-3E66-4991-9DE7-FA2847E3A76D}" type="datetimeFigureOut">
              <a:rPr lang="sk-SK"/>
              <a:pPr>
                <a:defRPr/>
              </a:pPr>
              <a:t>09.10.2013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23EB8-2388-4FCA-977E-009A0913EC4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226BC-9491-4813-A8B8-FD060214E8FE}" type="datetimeFigureOut">
              <a:rPr lang="sk-SK"/>
              <a:pPr>
                <a:defRPr/>
              </a:pPr>
              <a:t>09.10.2013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0C22-D39F-4413-84CB-D5E25AF795D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B2535-1D2C-4985-96BF-D9B7588CC95F}" type="datetimeFigureOut">
              <a:rPr lang="sk-SK"/>
              <a:pPr>
                <a:defRPr/>
              </a:pPr>
              <a:t>09.10.2013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54567-E576-4689-A37F-820FC31AEFE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76AB1-5778-4C7F-9E18-A48F5618FF9B}" type="datetimeFigureOut">
              <a:rPr lang="sk-SK"/>
              <a:pPr>
                <a:defRPr/>
              </a:pPr>
              <a:t>09.10.2013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9B05-DF4E-42DF-A236-28563FC60B7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E13680-B59F-48C4-BE0D-A9236A146490}" type="datetimeFigureOut">
              <a:rPr lang="sk-SK"/>
              <a:pPr>
                <a:defRPr/>
              </a:pPr>
              <a:t>09.10.2013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473430-2236-4D78-97B5-EE477BA865B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71" r:id="rId9"/>
    <p:sldLayoutId id="2147483770" r:id="rId10"/>
    <p:sldLayoutId id="21474837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9700" y="260350"/>
            <a:ext cx="8640763" cy="1152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4800" b="1" cap="all" dirty="0" smtClean="0"/>
              <a:t>Apoštol Pavol</a:t>
            </a:r>
            <a:endParaRPr lang="sk-SK" sz="4800" b="1" cap="all" dirty="0"/>
          </a:p>
        </p:txBody>
      </p:sp>
      <p:pic>
        <p:nvPicPr>
          <p:cNvPr id="15362" name="Obrázo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1063" y="1412875"/>
            <a:ext cx="46894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107950" y="5373688"/>
            <a:ext cx="8856663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cap="all" dirty="0">
                <a:latin typeface="+mn-lt"/>
              </a:rPr>
              <a:t>APOŠTOL, ktorý dal kresťanstvu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cap="all" dirty="0">
                <a:latin typeface="+mn-lt"/>
              </a:rPr>
              <a:t>nový rozmer</a:t>
            </a:r>
            <a:endParaRPr lang="sk-SK" sz="3200" b="1" cap="all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/>
              <a:t>Povolanie apoštola Pavla (Sk 9,1-19)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419475" y="765175"/>
            <a:ext cx="5545138" cy="5976938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3000" dirty="0" smtClean="0"/>
              <a:t>Cesta do Damasku dramaticky zmenila Pavlov život.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3000" dirty="0" smtClean="0"/>
              <a:t>Lepšie je hovoriť, že na ceste do Damasku došlo k povolaniu za apoštola.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3000" dirty="0" smtClean="0"/>
              <a:t>Pavlovo povolanie má podobnosť s povolaním starozákonných postáv (</a:t>
            </a:r>
            <a:r>
              <a:rPr lang="sk-SK" sz="3000" b="1" dirty="0"/>
              <a:t>povolanie Abraháma </a:t>
            </a:r>
            <a:r>
              <a:rPr lang="sk-SK" sz="3000" dirty="0"/>
              <a:t>v </a:t>
            </a:r>
            <a:r>
              <a:rPr lang="sk-SK" sz="3000" dirty="0" err="1"/>
              <a:t>Gn</a:t>
            </a:r>
            <a:r>
              <a:rPr lang="sk-SK" sz="3000" dirty="0"/>
              <a:t> 22,1-2; </a:t>
            </a:r>
            <a:r>
              <a:rPr lang="sk-SK" sz="3000" b="1" dirty="0"/>
              <a:t>povolanie </a:t>
            </a:r>
            <a:r>
              <a:rPr lang="sk-SK" sz="3000" b="1" dirty="0" smtClean="0"/>
              <a:t>Jakuba</a:t>
            </a:r>
            <a:r>
              <a:rPr lang="sk-SK" sz="3000" dirty="0"/>
              <a:t> </a:t>
            </a:r>
            <a:r>
              <a:rPr lang="sk-SK" sz="3000" dirty="0" smtClean="0"/>
              <a:t>v </a:t>
            </a:r>
            <a:r>
              <a:rPr lang="sk-SK" sz="3000" dirty="0" err="1" smtClean="0"/>
              <a:t>Gn</a:t>
            </a:r>
            <a:r>
              <a:rPr lang="sk-SK" sz="3000" dirty="0" smtClean="0"/>
              <a:t> 31,11-13; </a:t>
            </a:r>
            <a:r>
              <a:rPr lang="sk-SK" sz="3000" b="1" dirty="0" smtClean="0"/>
              <a:t>povolanie </a:t>
            </a:r>
            <a:r>
              <a:rPr lang="sk-SK" sz="3000" b="1" dirty="0"/>
              <a:t>Mojžiša </a:t>
            </a:r>
            <a:r>
              <a:rPr lang="sk-SK" sz="3000" dirty="0"/>
              <a:t>v Ex 3 </a:t>
            </a:r>
            <a:r>
              <a:rPr lang="sk-SK" sz="3000" dirty="0" smtClean="0"/>
              <a:t>Všetky </a:t>
            </a:r>
            <a:r>
              <a:rPr lang="sk-SK" sz="3000" dirty="0"/>
              <a:t>tieto povolania majú štruktúru: </a:t>
            </a:r>
            <a:endParaRPr lang="sk-SK" sz="3000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3000" dirty="0"/>
              <a:t>p</a:t>
            </a:r>
            <a:r>
              <a:rPr lang="sk-SK" sz="3000" dirty="0" smtClean="0"/>
              <a:t>ovolanie </a:t>
            </a:r>
            <a:r>
              <a:rPr lang="sk-SK" sz="3000" dirty="0"/>
              <a:t>po mene;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3000" dirty="0"/>
              <a:t>odpoveď;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3000" dirty="0"/>
              <a:t>poslanie.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sz="2800" dirty="0"/>
          </a:p>
        </p:txBody>
      </p:sp>
      <p:pic>
        <p:nvPicPr>
          <p:cNvPr id="24579" name="Zástupný symbol obsahu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775"/>
            <a:ext cx="3240087" cy="4970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sk-SK" b="1" smtClean="0"/>
              <a:t>Úloha Ananiáša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56212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Pavol </a:t>
            </a:r>
            <a:r>
              <a:rPr lang="sk-SK" dirty="0"/>
              <a:t>veľmi silno zdôrazňuje, že jeho </a:t>
            </a:r>
            <a:r>
              <a:rPr lang="sk-SK" dirty="0" smtClean="0"/>
              <a:t>povolanie za apoštola nie </a:t>
            </a:r>
            <a:r>
              <a:rPr lang="sk-SK" dirty="0"/>
              <a:t>je z cirkevného poverenia, ale z </a:t>
            </a:r>
            <a:r>
              <a:rPr lang="sk-SK" dirty="0" smtClean="0"/>
              <a:t>Božieho. Nie Ananiáš ho „urobil apoštolom“, ale krstom urobil toto povolanie jasným vo vnútri Cirkvi.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Pavol nezaložil „vlastnú“ Cirkev. Vstúpil do tej Cirkvi, ktorú dovtedy prenasledoval.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Pavlova slepota a navrátenie zraku má aj symbolický význam = </a:t>
            </a:r>
            <a:r>
              <a:rPr lang="sk-SK" dirty="0"/>
              <a:t>o</a:t>
            </a:r>
            <a:r>
              <a:rPr lang="sk-SK" dirty="0" smtClean="0"/>
              <a:t>d prijatia krstu sa Pavol stal novým človekom. Vidí život v novom svetle, ktoré dáva Kristus. Spomeňme si na </a:t>
            </a:r>
            <a:r>
              <a:rPr lang="sk-SK" smtClean="0"/>
              <a:t>emauzských učeníkov = Otvorili </a:t>
            </a:r>
            <a:r>
              <a:rPr lang="sk-SK" dirty="0" smtClean="0"/>
              <a:t>sa im oči a spoznali Krista.</a:t>
            </a:r>
            <a:endParaRPr lang="sk-SK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sk-SK" b="1" smtClean="0"/>
              <a:t>Pavlov krst</a:t>
            </a:r>
            <a:endParaRPr lang="en-US" b="1" smtClean="0"/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107950" y="981075"/>
            <a:ext cx="8856663" cy="5616575"/>
          </a:xfrm>
        </p:spPr>
        <p:txBody>
          <a:bodyPr/>
          <a:lstStyle/>
          <a:p>
            <a:pPr algn="just"/>
            <a:r>
              <a:rPr lang="sk-SK" sz="2500" smtClean="0"/>
              <a:t>Nazdávame sa, že prijatiu krstu predchádzala istá forma katechézy.</a:t>
            </a:r>
          </a:p>
          <a:p>
            <a:pPr algn="just"/>
            <a:r>
              <a:rPr lang="sk-SK" sz="2500" smtClean="0"/>
              <a:t>Sk 9,17 naznačujú krátku katechézu, o ktorej sa domnievame, že mohla byť dlhšia: </a:t>
            </a:r>
            <a:r>
              <a:rPr lang="sk-SK" sz="2500" i="1" smtClean="0"/>
              <a:t>„Brat Šavol, poslal ma Pán Ježiš, ktorý sa ti zjavil na ceste, keď si šiel sem, aby si zasa videl a aby ťa naplnil Duch Svätý.“ </a:t>
            </a:r>
            <a:endParaRPr lang="sk-SK" sz="2500" smtClean="0"/>
          </a:p>
          <a:p>
            <a:pPr algn="just"/>
            <a:r>
              <a:rPr lang="fr-FR" sz="2500" b="1" smtClean="0"/>
              <a:t>Didaché – Učenie dvanástich apoštolov národom </a:t>
            </a:r>
            <a:r>
              <a:rPr lang="sk-SK" sz="2500" smtClean="0"/>
              <a:t>dielo </a:t>
            </a:r>
            <a:r>
              <a:rPr lang="fr-FR" sz="2500" smtClean="0"/>
              <a:t>z konca 1. po Kr. </a:t>
            </a:r>
            <a:r>
              <a:rPr lang="fr-FR" sz="2500" i="1" smtClean="0"/>
              <a:t>„Čo sa týka krstu, krstite takto: Povediac najprv všetko toto, krstite (ponorte) v mene Otca i Syna, i Ducha Svätého v tečúcej vode. Ak by si nemal tečúcu vodu, krsti v inej vode. Ak nemôžeš v studenej, tak v teplej. Ak by si nemal ani jednu, ani druhú, lej trikrát vodu na hlavu v mene Otca i Syna, i Ducha Svätého. Pred krstom sa má postiť krstiteľ, krstenec i všetci, ktorí môžu. Krstenca však vyzvi, aby sa postil jeden alebo dva (dni).</a:t>
            </a:r>
            <a:r>
              <a:rPr lang="fr-FR" sz="2500" smtClean="0"/>
              <a:t> “</a:t>
            </a:r>
            <a:endParaRPr lang="en-US" sz="25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sk-SK" b="1" smtClean="0"/>
              <a:t>Osobitné poslanie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388" y="1196975"/>
            <a:ext cx="8785225" cy="5256213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Pavol vie, že povolanie, ktoré prijal, nie je len „všeobecným“ poslaním byť kresťanom. Kristus mu zveril aj osobitné poslanie. Stal sa </a:t>
            </a:r>
            <a:r>
              <a:rPr lang="sk-SK" b="1" dirty="0" smtClean="0"/>
              <a:t>apoštolom národov, tzn. </a:t>
            </a:r>
            <a:r>
              <a:rPr lang="sk-SK" dirty="0"/>
              <a:t>o</a:t>
            </a:r>
            <a:r>
              <a:rPr lang="sk-SK" dirty="0" smtClean="0"/>
              <a:t>hlasoval evanjelium nežidovskému obyvateľstvu.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Prenasledovateľ Cirkvi sa stáva jej členom.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Nepriateľ Krista sa stáva Jeho apoštolom.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err="1" smtClean="0"/>
              <a:t>Šavol</a:t>
            </a:r>
            <a:r>
              <a:rPr lang="sk-SK" dirty="0" smtClean="0"/>
              <a:t>, príslušník židovského náboženstva sa stáva Pavlom - členom Cesty – čo je vtedajšie pomenovanie pre kresťanstvo.</a:t>
            </a:r>
            <a:endParaRPr lang="sk-SK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sk-SK" b="1" smtClean="0"/>
              <a:t>Zamyslenie pre môj život</a:t>
            </a:r>
            <a:endParaRPr lang="sk-SK" smtClean="0"/>
          </a:p>
        </p:txBody>
      </p:sp>
      <p:sp>
        <p:nvSpPr>
          <p:cNvPr id="28674" name="Zástupný symbol obsahu 2"/>
          <p:cNvSpPr>
            <a:spLocks noGrp="1"/>
          </p:cNvSpPr>
          <p:nvPr>
            <p:ph idx="1"/>
          </p:nvPr>
        </p:nvSpPr>
        <p:spPr>
          <a:xfrm>
            <a:off x="107950" y="1412875"/>
            <a:ext cx="8928100" cy="5256213"/>
          </a:xfrm>
        </p:spPr>
        <p:txBody>
          <a:bodyPr/>
          <a:lstStyle/>
          <a:p>
            <a:pPr algn="just"/>
            <a:r>
              <a:rPr lang="sk-SK" smtClean="0"/>
              <a:t>Usilujem sa, aby aj moje „prostredia“ (pôvod, vzdelanie, talenty, práca...) zostali súčasťou mojej viery? </a:t>
            </a:r>
          </a:p>
          <a:p>
            <a:pPr algn="just"/>
            <a:r>
              <a:rPr lang="sk-SK" smtClean="0"/>
              <a:t>Ďakujem Bohu za povolanie byť veriacim? Alebo to skôr považujem za príťaž?</a:t>
            </a:r>
          </a:p>
          <a:p>
            <a:pPr algn="just"/>
            <a:r>
              <a:rPr lang="sk-SK" smtClean="0"/>
              <a:t>Pavol poznal vynikajúcim spôsobom Písmo. V ňom videl naplnenie Božích prisľúbení. Usilujem sa poznať Sväté písmo? Čítam ho pravidelne? Prenášam ho do života?  </a:t>
            </a:r>
          </a:p>
          <a:p>
            <a:endParaRPr lang="sk-SK" smtClean="0"/>
          </a:p>
          <a:p>
            <a:endParaRPr lang="sk-SK" smtClean="0"/>
          </a:p>
          <a:p>
            <a:endParaRPr lang="sk-SK" smtClean="0"/>
          </a:p>
          <a:p>
            <a:pPr algn="just"/>
            <a:endParaRPr lang="sk-SK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sk-SK" b="1" smtClean="0"/>
              <a:t>Apoštol Pavol v umení</a:t>
            </a:r>
          </a:p>
        </p:txBody>
      </p:sp>
      <p:sp>
        <p:nvSpPr>
          <p:cNvPr id="29698" name="Zástupný symbol obsahu 2"/>
          <p:cNvSpPr>
            <a:spLocks noGrp="1"/>
          </p:cNvSpPr>
          <p:nvPr>
            <p:ph idx="1"/>
          </p:nvPr>
        </p:nvSpPr>
        <p:spPr>
          <a:xfrm>
            <a:off x="30163" y="836613"/>
            <a:ext cx="8928100" cy="5905500"/>
          </a:xfrm>
        </p:spPr>
        <p:txBody>
          <a:bodyPr/>
          <a:lstStyle/>
          <a:p>
            <a:pPr algn="just"/>
            <a:r>
              <a:rPr lang="sk-SK" sz="2800" smtClean="0"/>
              <a:t>Michelangelo Merisi da Caravaggio (1571-1610)</a:t>
            </a:r>
          </a:p>
          <a:p>
            <a:pPr algn="just"/>
            <a:r>
              <a:rPr lang="sk-SK" sz="2800" smtClean="0"/>
              <a:t>Narodil sa v Miláne. V mladom veku mu zomrel najskôr otec (1577) a potom aj matka (1584). </a:t>
            </a:r>
          </a:p>
          <a:p>
            <a:pPr algn="just"/>
            <a:r>
              <a:rPr lang="sk-SK" sz="2800" smtClean="0"/>
              <a:t>Ako 20 ročný sa presťahoval do Ríma, kde v tom čase vznikali mnohé nové kostoly, ktoré potrebovali umeleckú výzdobu. </a:t>
            </a:r>
          </a:p>
          <a:p>
            <a:pPr algn="just"/>
            <a:r>
              <a:rPr lang="sk-SK" sz="2800" smtClean="0"/>
              <a:t>Caravaggio bol povestný bitkár. Kvôli jeho umeleckému talentu sa mu mnohé prehrešky tolerovali. V roku 1606 pri bitke neúmyselne zabil mladíka. Pred úradmi utiekol do Neapolu, lebo tam už rímske úrady nemali právomoc. Krátky čas žil na Malte, potom na Sicílii. </a:t>
            </a:r>
          </a:p>
          <a:p>
            <a:pPr algn="just"/>
            <a:r>
              <a:rPr lang="sk-SK" sz="2800" smtClean="0"/>
              <a:t>Zomrel za nevyjasnených okolností na svojej ceste loďou z Neapolu späť do Ríma (údajne na horúčku). </a:t>
            </a:r>
          </a:p>
          <a:p>
            <a:pPr algn="just"/>
            <a:endParaRPr lang="sk-SK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/>
              <a:t>Caravaggiov umelecký štýl</a:t>
            </a:r>
          </a:p>
        </p:txBody>
      </p:sp>
      <p:sp>
        <p:nvSpPr>
          <p:cNvPr id="30722" name="Zástupný symbol obsahu 2"/>
          <p:cNvSpPr>
            <a:spLocks noGrp="1"/>
          </p:cNvSpPr>
          <p:nvPr>
            <p:ph idx="1"/>
          </p:nvPr>
        </p:nvSpPr>
        <p:spPr>
          <a:xfrm>
            <a:off x="179388" y="1412875"/>
            <a:ext cx="5688012" cy="5140325"/>
          </a:xfrm>
        </p:spPr>
        <p:txBody>
          <a:bodyPr/>
          <a:lstStyle/>
          <a:p>
            <a:pPr algn="just"/>
            <a:r>
              <a:rPr lang="sk-SK" smtClean="0"/>
              <a:t>Jeho štýl sa vyznačuje záujmom o telesné proporcie tela a reálne zachytenie fyzického a citového rozpoloženia postáv. </a:t>
            </a:r>
          </a:p>
          <a:p>
            <a:pPr algn="just"/>
            <a:r>
              <a:rPr lang="sk-SK" smtClean="0"/>
              <a:t>Mimoriadne dôležitým je využitie kontrastu medzi svetlom a tmou, tzv. „chiaroscuro“ – svetlotmavý štýl, čím dosahoval priestorové zobrazenie postáv. </a:t>
            </a:r>
          </a:p>
        </p:txBody>
      </p:sp>
      <p:pic>
        <p:nvPicPr>
          <p:cNvPr id="30723" name="Obrázo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1550" y="1844675"/>
            <a:ext cx="2892425" cy="384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850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smtClean="0"/>
              <a:t>Kostol </a:t>
            </a:r>
            <a:r>
              <a:rPr lang="sk-SK" b="1" dirty="0" err="1" smtClean="0"/>
              <a:t>Santa</a:t>
            </a:r>
            <a:r>
              <a:rPr lang="sk-SK" b="1" dirty="0" smtClean="0"/>
              <a:t> </a:t>
            </a:r>
            <a:r>
              <a:rPr lang="sk-SK" b="1" dirty="0"/>
              <a:t>Maria </a:t>
            </a:r>
            <a:r>
              <a:rPr lang="sk-SK" b="1" dirty="0" err="1"/>
              <a:t>del</a:t>
            </a:r>
            <a:r>
              <a:rPr lang="sk-SK" b="1" dirty="0"/>
              <a:t> </a:t>
            </a:r>
            <a:r>
              <a:rPr lang="sk-SK" b="1" dirty="0" err="1"/>
              <a:t>Popolo</a:t>
            </a:r>
            <a:r>
              <a:rPr lang="sk-SK" b="1" dirty="0"/>
              <a:t> </a:t>
            </a:r>
            <a:r>
              <a:rPr lang="sk-SK" b="1" dirty="0" smtClean="0"/>
              <a:t>v Ríme </a:t>
            </a:r>
            <a:endParaRPr lang="sk-SK" b="1" dirty="0"/>
          </a:p>
        </p:txBody>
      </p:sp>
      <p:sp>
        <p:nvSpPr>
          <p:cNvPr id="31746" name="Zástupný symbol obsahu 2"/>
          <p:cNvSpPr>
            <a:spLocks noGrp="1"/>
          </p:cNvSpPr>
          <p:nvPr>
            <p:ph idx="1"/>
          </p:nvPr>
        </p:nvSpPr>
        <p:spPr>
          <a:xfrm>
            <a:off x="107950" y="1123950"/>
            <a:ext cx="4464050" cy="5540375"/>
          </a:xfrm>
        </p:spPr>
        <p:txBody>
          <a:bodyPr/>
          <a:lstStyle/>
          <a:p>
            <a:r>
              <a:rPr lang="sk-SK" sz="3300" smtClean="0"/>
              <a:t>V roku 1600 pápež Klement VIII. poveril vtedy 29 ročného Caravaggia, aby sa podieľal na vnútornej výzdobe tohto kostola. </a:t>
            </a:r>
          </a:p>
          <a:p>
            <a:r>
              <a:rPr lang="sk-SK" sz="3300" smtClean="0"/>
              <a:t>V jednej z kaplniek namaľoval dva obrazy: </a:t>
            </a:r>
            <a:r>
              <a:rPr lang="sk-SK" sz="3300" b="1" i="1" smtClean="0"/>
              <a:t>Ukrižovanie apoštola Petra </a:t>
            </a:r>
            <a:r>
              <a:rPr lang="sk-SK" sz="3300" smtClean="0"/>
              <a:t>a </a:t>
            </a:r>
            <a:r>
              <a:rPr lang="sk-SK" sz="3300" b="1" i="1" smtClean="0"/>
              <a:t>Obrátenie apoštola Pavla</a:t>
            </a:r>
            <a:r>
              <a:rPr lang="sk-SK" sz="3300" smtClean="0"/>
              <a:t>. </a:t>
            </a:r>
          </a:p>
        </p:txBody>
      </p:sp>
      <p:pic>
        <p:nvPicPr>
          <p:cNvPr id="31747" name="Obrázo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981075"/>
            <a:ext cx="4037012" cy="293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8" name="Obrázo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076700"/>
            <a:ext cx="4037012" cy="2587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Obrázo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46050"/>
            <a:ext cx="5006975" cy="6523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0" name="BlokTextu 2"/>
          <p:cNvSpPr txBox="1">
            <a:spLocks noChangeArrowheads="1"/>
          </p:cNvSpPr>
          <p:nvPr/>
        </p:nvSpPr>
        <p:spPr bwMode="auto">
          <a:xfrm>
            <a:off x="5197475" y="146050"/>
            <a:ext cx="381635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300">
                <a:latin typeface="Calibri" pitchFamily="34" charset="0"/>
              </a:rPr>
              <a:t>Obraz zachytáva moment v Sk 9,3-4: „Ako šiel a blížil sa k Damasku, zrazu ho zalialo svetlo z neba. Padol na zem a počul hlas, ktorý mu hovoril: »</a:t>
            </a:r>
            <a:r>
              <a:rPr lang="sk-SK" sz="2300" i="1">
                <a:latin typeface="Calibri" pitchFamily="34" charset="0"/>
              </a:rPr>
              <a:t>Šavol, Šavol, prečo ma prenasleduješ?«“</a:t>
            </a:r>
          </a:p>
          <a:p>
            <a:pPr>
              <a:lnSpc>
                <a:spcPct val="50000"/>
              </a:lnSpc>
            </a:pPr>
            <a:endParaRPr lang="sk-SK" sz="2300">
              <a:latin typeface="Calibri" pitchFamily="34" charset="0"/>
            </a:endParaRPr>
          </a:p>
          <a:p>
            <a:r>
              <a:rPr lang="sk-SK" sz="2300">
                <a:latin typeface="Calibri" pitchFamily="34" charset="0"/>
              </a:rPr>
              <a:t>Šavol leží tvárou zoči-voči oslepujúcemu svetlu. Vystiera len bezmocne ruky pred neviditeľným Pánom, ktorý ho povoláva. </a:t>
            </a:r>
          </a:p>
          <a:p>
            <a:pPr>
              <a:lnSpc>
                <a:spcPct val="50000"/>
              </a:lnSpc>
            </a:pPr>
            <a:endParaRPr lang="sk-SK" sz="2300">
              <a:latin typeface="Calibri" pitchFamily="34" charset="0"/>
            </a:endParaRPr>
          </a:p>
          <a:p>
            <a:r>
              <a:rPr lang="sk-SK" sz="2300">
                <a:latin typeface="Calibri" pitchFamily="34" charset="0"/>
              </a:rPr>
              <a:t>Môžeme hovoriť o „</a:t>
            </a:r>
            <a:r>
              <a:rPr lang="sk-SK" sz="2300" b="1">
                <a:latin typeface="Calibri" pitchFamily="34" charset="0"/>
              </a:rPr>
              <a:t>premenení Šavla</a:t>
            </a:r>
            <a:r>
              <a:rPr lang="sk-SK" sz="2300">
                <a:latin typeface="Calibri" pitchFamily="34" charset="0"/>
              </a:rPr>
              <a:t>.“ Zahalilo ho to isté svetlo, ktoré spomínajú evanjelisti pri Pánovom premenení na vrchu Tábor.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BlokTextu 1"/>
          <p:cNvSpPr txBox="1">
            <a:spLocks noChangeArrowheads="1"/>
          </p:cNvSpPr>
          <p:nvPr/>
        </p:nvSpPr>
        <p:spPr bwMode="auto">
          <a:xfrm>
            <a:off x="455613" y="260350"/>
            <a:ext cx="8332787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sz="2400" b="1">
                <a:latin typeface="Calibri" pitchFamily="34" charset="0"/>
              </a:rPr>
              <a:t>Verím v jedného Boha</a:t>
            </a:r>
            <a:r>
              <a:rPr lang="sk-SK" sz="2400">
                <a:latin typeface="Calibri" pitchFamily="34" charset="0"/>
              </a:rPr>
              <a:t>, Otca všemohúceho, Stvoriteľa neba i zeme, sveta viditeľného i neviditeľného. </a:t>
            </a:r>
            <a:r>
              <a:rPr lang="sk-SK" sz="2400" b="1">
                <a:latin typeface="Calibri" pitchFamily="34" charset="0"/>
              </a:rPr>
              <a:t>Verím v jedného Pána Ježiša Krista</a:t>
            </a:r>
            <a:r>
              <a:rPr lang="sk-SK" sz="2400">
                <a:latin typeface="Calibri" pitchFamily="34" charset="0"/>
              </a:rPr>
              <a:t>, jednorodeného Syna Božieho, zrodeného z Otca pred všetkými vekmi; Boha z Boha, Svetlo zo Svetla, pravého Boha z Boha pravého, splodeného, nie stvoreného, jednej podstaty s Otcom.  Skrze neho bolo všetko stvorené. On pre nás ľudí a pre našu spásu zostúpil z nebies. A mocou Ducha Svätého vzal si telo z Márie Panny a stal sa človekom. Za nás bol aj ukrižovaný za vlády Poncia Piláta, bol umučený a pochovaný, ale tretieho dňa vstal z mŕtvych podľa Svätého písma. A vystúpil do neba, sedí po pravici Otca. A zasa príde v sláve súdiť živých i mŕtvych a jeho kráľovstvu nebude konca. </a:t>
            </a:r>
            <a:r>
              <a:rPr lang="sk-SK" sz="2400" b="1">
                <a:latin typeface="Calibri" pitchFamily="34" charset="0"/>
              </a:rPr>
              <a:t>Verím v Ducha Svätého</a:t>
            </a:r>
            <a:r>
              <a:rPr lang="sk-SK" sz="2400">
                <a:latin typeface="Calibri" pitchFamily="34" charset="0"/>
              </a:rPr>
              <a:t>, Pána a Oživovateľa, ktorý vychádza z Otca i Syna. Jemu sa zároveň vzdáva tá istá poklona a sláva ako Otcovi a Synovi.  On hovoril ústami prorokov. </a:t>
            </a:r>
            <a:r>
              <a:rPr lang="sk-SK" sz="2400" b="1">
                <a:latin typeface="Calibri" pitchFamily="34" charset="0"/>
              </a:rPr>
              <a:t>Verím v jednu, svätú, katolícku, apoštolskú Cirkev. </a:t>
            </a:r>
            <a:r>
              <a:rPr lang="sk-SK" sz="2400">
                <a:latin typeface="Calibri" pitchFamily="34" charset="0"/>
              </a:rPr>
              <a:t>Vyznávam jeden krst na odpustenie hriechov a očakávam vzkriesenie mŕtvych a život budúceho veku. Amen.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/>
              <a:t>Pavol – apoštol </a:t>
            </a:r>
          </a:p>
        </p:txBody>
      </p:sp>
      <p:sp>
        <p:nvSpPr>
          <p:cNvPr id="16386" name="Zástupný symbol obsahu 2"/>
          <p:cNvSpPr>
            <a:spLocks noGrp="1"/>
          </p:cNvSpPr>
          <p:nvPr>
            <p:ph idx="1"/>
          </p:nvPr>
        </p:nvSpPr>
        <p:spPr>
          <a:xfrm>
            <a:off x="4572000" y="1989138"/>
            <a:ext cx="4114800" cy="4137025"/>
          </a:xfrm>
        </p:spPr>
        <p:txBody>
          <a:bodyPr/>
          <a:lstStyle/>
          <a:p>
            <a:r>
              <a:rPr lang="sk-SK" sz="3600" b="1" smtClean="0"/>
              <a:t>židovské zázemie</a:t>
            </a:r>
          </a:p>
          <a:p>
            <a:r>
              <a:rPr lang="sk-SK" sz="3600" b="1" smtClean="0"/>
              <a:t>grécka kultúra</a:t>
            </a:r>
          </a:p>
          <a:p>
            <a:r>
              <a:rPr lang="sk-SK" sz="3600" b="1" smtClean="0"/>
              <a:t>rímske prostredie </a:t>
            </a:r>
          </a:p>
        </p:txBody>
      </p:sp>
      <p:pic>
        <p:nvPicPr>
          <p:cNvPr id="16387" name="Picture 5" descr="Paul-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89138"/>
            <a:ext cx="3173412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/>
              <a:t>Modlitba za dar </a:t>
            </a:r>
            <a:r>
              <a:rPr lang="sk-SK" b="1" dirty="0" smtClean="0"/>
              <a:t>viery</a:t>
            </a:r>
            <a:endParaRPr lang="sk-SK" dirty="0"/>
          </a:p>
        </p:txBody>
      </p:sp>
      <p:sp>
        <p:nvSpPr>
          <p:cNvPr id="34818" name="Zástupný symbol obsahu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545137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sk-SK" sz="2400" smtClean="0"/>
              <a:t>Trojjediný  milosrdný Bože, v krste si nás obdaroval veľkonočnou vierou, aby sme ťa poznávali a mohli žiť s tebou v spoločenstve ako deti s Otcom a medzi sebou ako bratia a sestry. Naplň nás vďačnosťou za tento nevýslovný dar tvojej lásky. Roznecuj v nás zodpovednosť za vieru, aby sme si vládali zachovať vzácne dedičstvo otcov aj v skúškach života a aby sa naša viera vždy zhodovala s vierou Cirkvi. Posilňuj našu vieru Božím slovom, sviatosťami a modlitbou, aby v nás rástla a bola vždy živá a činná v láske. Daj, aby naša viera bola vytrvalou poslušnosťou tvojim prikázaniam, a tak prinášala ovocie nábožnosti a ľudskosti. Pomáhaj nám ju každý deň vyznávať slovom, ale najmä skutkami viery. Vzbudzuj v nás ustavične radosť z viery a urob nás jej šíriteľmi a svedkami medzi ľuďmi v našej spoločnosti. Prosíme ťa o to na príhovor Panny Márie, ktorá je blahoslavená, lebo uverila, i svätého Cyrila a Metoda, našich vierozvestov.  Amen.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/>
              <a:t>Židovské zázemie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327650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i="1" dirty="0"/>
              <a:t>viera v </a:t>
            </a:r>
            <a:r>
              <a:rPr lang="sk-SK" i="1" dirty="0" smtClean="0"/>
              <a:t>Boha</a:t>
            </a:r>
            <a:r>
              <a:rPr lang="sk-SK" i="1" dirty="0"/>
              <a:t> </a:t>
            </a:r>
            <a:r>
              <a:rPr lang="sk-SK" dirty="0" smtClean="0"/>
              <a:t>(</a:t>
            </a:r>
            <a:r>
              <a:rPr lang="sk-SK" dirty="0" err="1" smtClean="0"/>
              <a:t>Šavol</a:t>
            </a:r>
            <a:r>
              <a:rPr lang="sk-SK" dirty="0" smtClean="0"/>
              <a:t> – </a:t>
            </a:r>
            <a:r>
              <a:rPr lang="sk-SK" dirty="0" err="1" smtClean="0"/>
              <a:t>hebr</a:t>
            </a:r>
            <a:r>
              <a:rPr lang="sk-SK" dirty="0" smtClean="0"/>
              <a:t>. </a:t>
            </a:r>
            <a:r>
              <a:rPr lang="sk-SK" dirty="0" err="1" smtClean="0"/>
              <a:t>šaal=žiadať</a:t>
            </a:r>
            <a:r>
              <a:rPr lang="sk-SK" dirty="0" smtClean="0"/>
              <a:t>, </a:t>
            </a:r>
            <a:r>
              <a:rPr lang="sk-SK" dirty="0" err="1" smtClean="0"/>
              <a:t>Saul</a:t>
            </a:r>
            <a:r>
              <a:rPr lang="sk-SK" dirty="0" smtClean="0"/>
              <a:t> – prvý izraelský kráľ taktiež z kmeňa Benjamín);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i="1" dirty="0"/>
              <a:t>h</a:t>
            </a:r>
            <a:r>
              <a:rPr lang="sk-SK" i="1" dirty="0" smtClean="0"/>
              <a:t>ebrejčina</a:t>
            </a:r>
            <a:r>
              <a:rPr lang="sk-SK" dirty="0" smtClean="0"/>
              <a:t>, </a:t>
            </a:r>
            <a:r>
              <a:rPr lang="sk-SK" i="1" dirty="0" smtClean="0"/>
              <a:t>vynikajúca </a:t>
            </a:r>
            <a:r>
              <a:rPr lang="sk-SK" i="1" dirty="0"/>
              <a:t>znalosť Písma a spôsobov jeho </a:t>
            </a:r>
            <a:r>
              <a:rPr lang="sk-SK" i="1" dirty="0" smtClean="0"/>
              <a:t>vysvetľovania</a:t>
            </a:r>
            <a:r>
              <a:rPr lang="sk-SK" dirty="0" smtClean="0"/>
              <a:t>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i="1" dirty="0" smtClean="0"/>
              <a:t>výchova </a:t>
            </a:r>
            <a:r>
              <a:rPr lang="sk-SK" i="1" dirty="0"/>
              <a:t>v duchu tradícií otcov </a:t>
            </a:r>
            <a:r>
              <a:rPr lang="sk-SK" dirty="0"/>
              <a:t>(</a:t>
            </a:r>
            <a:r>
              <a:rPr lang="sk-SK" dirty="0" smtClean="0"/>
              <a:t>farizej, vzdelanie v Jeruzaleme pri nohách </a:t>
            </a:r>
            <a:r>
              <a:rPr lang="sk-SK" dirty="0" err="1" smtClean="0"/>
              <a:t>Gamaliela</a:t>
            </a:r>
            <a:r>
              <a:rPr lang="sk-SK" dirty="0" smtClean="0"/>
              <a:t>);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i="1" dirty="0"/>
              <a:t>r</a:t>
            </a:r>
            <a:r>
              <a:rPr lang="sk-SK" i="1" dirty="0" smtClean="0"/>
              <a:t>emeslo</a:t>
            </a:r>
            <a:r>
              <a:rPr lang="sk-SK" dirty="0" smtClean="0"/>
              <a:t> (spracovanie kože) mu dáva nezávislosť a neskôr chráni pravdu Kristovho evanjelia;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i="1" dirty="0"/>
              <a:t>z</a:t>
            </a:r>
            <a:r>
              <a:rPr lang="sk-SK" i="1" dirty="0" smtClean="0"/>
              <a:t>ázemie: </a:t>
            </a:r>
            <a:r>
              <a:rPr lang="sk-SK" dirty="0" smtClean="0"/>
              <a:t>v počiatkoch šírenia evanjelia ubytovanie v židovských komunitách.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/>
              <a:t>Grécka kultúra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824412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3500" i="1" dirty="0" smtClean="0"/>
              <a:t>vzdelanie</a:t>
            </a:r>
            <a:r>
              <a:rPr lang="sk-SK" sz="3500" dirty="0" smtClean="0"/>
              <a:t>: rétorika, filozofia;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3500" i="1" dirty="0"/>
              <a:t>g</a:t>
            </a:r>
            <a:r>
              <a:rPr lang="sk-SK" sz="3500" i="1" dirty="0" smtClean="0"/>
              <a:t>récky jazyk</a:t>
            </a:r>
            <a:r>
              <a:rPr lang="sk-SK" sz="3500" dirty="0" smtClean="0"/>
              <a:t>: spôsob dorozumievania, spôsob písania listov; Pavol písal listy v gréčtine.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3500" i="1" dirty="0"/>
              <a:t>i</a:t>
            </a:r>
            <a:r>
              <a:rPr lang="sk-SK" sz="3500" i="1" dirty="0" smtClean="0"/>
              <a:t>nkulturácia</a:t>
            </a:r>
            <a:r>
              <a:rPr lang="sk-SK" sz="3500" dirty="0" smtClean="0"/>
              <a:t>: znalosť spôsobu myslenia, náboženských predstáv vtedajšej spoločnosti; fungovanie vtedajších „</a:t>
            </a:r>
            <a:r>
              <a:rPr lang="sk-SK" sz="3500" dirty="0" err="1" smtClean="0"/>
              <a:t>polis</a:t>
            </a:r>
            <a:r>
              <a:rPr lang="sk-SK" sz="3500" dirty="0" smtClean="0"/>
              <a:t>“ = veľkomiest (Korint, </a:t>
            </a:r>
            <a:r>
              <a:rPr lang="sk-SK" sz="3500" dirty="0" err="1" smtClean="0"/>
              <a:t>Efez</a:t>
            </a:r>
            <a:r>
              <a:rPr lang="sk-SK" sz="3500" dirty="0" smtClean="0"/>
              <a:t>, Solún, </a:t>
            </a:r>
            <a:r>
              <a:rPr lang="sk-SK" sz="3500" dirty="0" err="1" smtClean="0"/>
              <a:t>Antiochia</a:t>
            </a:r>
            <a:r>
              <a:rPr lang="sk-SK" sz="3500" dirty="0" smtClean="0"/>
              <a:t>, Rím);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/>
              <a:t>Rímske prostredie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1175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i="1" dirty="0"/>
              <a:t>r</a:t>
            </a:r>
            <a:r>
              <a:rPr lang="sk-SK" i="1" dirty="0" smtClean="0"/>
              <a:t>ímske občianstvo: </a:t>
            </a:r>
            <a:r>
              <a:rPr lang="sk-SK" dirty="0" smtClean="0"/>
              <a:t>voľný pohyb, uplatnenie práv: odvolanie sa na cisársky súdny dvor, zákaz mučenia a pod.;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i="1" dirty="0"/>
              <a:t>p</a:t>
            </a:r>
            <a:r>
              <a:rPr lang="sk-SK" i="1" dirty="0" smtClean="0"/>
              <a:t>oužívanie rímskeho systému ciest </a:t>
            </a:r>
            <a:r>
              <a:rPr lang="sk-SK" dirty="0" smtClean="0"/>
              <a:t>(námorných aj suchozemských);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i="1" dirty="0" smtClean="0"/>
              <a:t>Náboženská tolerancia</a:t>
            </a:r>
            <a:r>
              <a:rPr lang="sk-SK" dirty="0" smtClean="0"/>
              <a:t>: Rimania tolerovali rôzne náboženstvá, čo v začiatkoch pomohlo aj pri šírení kresťanstva. </a:t>
            </a:r>
            <a:endParaRPr lang="sk-SK" i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/>
              <a:t>Pavol - svätopisec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b="1" dirty="0" smtClean="0"/>
              <a:t>Pavlov spôsob prítomnosti v komunitách kresťanov: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i="1" dirty="0" smtClean="0"/>
              <a:t>osobná prítomnosť;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i="1" dirty="0"/>
              <a:t>p</a:t>
            </a:r>
            <a:r>
              <a:rPr lang="sk-SK" i="1" dirty="0" smtClean="0"/>
              <a:t>rítomnosť cez spolupracovníkov;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b="1" i="1" dirty="0" smtClean="0"/>
              <a:t>prítomnosť cez napísaný list</a:t>
            </a:r>
            <a:r>
              <a:rPr lang="sk-SK" i="1" dirty="0" smtClean="0"/>
              <a:t>; 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k-SK" dirty="0" smtClean="0"/>
              <a:t>13 z 27 novozákonných spisov tvoria Pavlove listy. Predsa určitým Pavol – svätopisec ostáva nepoznaným, lebo veriaci jeho listy veľmi nečítajú.</a:t>
            </a:r>
            <a:endParaRPr lang="sk-SK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/>
              <a:t>Pavol - odosielateľ</a:t>
            </a:r>
          </a:p>
        </p:txBody>
      </p:sp>
      <p:sp>
        <p:nvSpPr>
          <p:cNvPr id="21506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b="1" smtClean="0"/>
              <a:t>Apoštol: </a:t>
            </a:r>
            <a:r>
              <a:rPr lang="sk-SK" smtClean="0"/>
              <a:t>rovnako ako ostatným apoštolom aj Pavlovi bolo zverené Kristovo evanjelium, ktorého on je „</a:t>
            </a:r>
            <a:r>
              <a:rPr lang="sk-SK" b="1" smtClean="0"/>
              <a:t>autentický</a:t>
            </a:r>
            <a:r>
              <a:rPr lang="sk-SK" smtClean="0"/>
              <a:t>“ hlásateľ.</a:t>
            </a:r>
          </a:p>
          <a:p>
            <a:pPr algn="just"/>
            <a:r>
              <a:rPr lang="sk-SK" b="1" smtClean="0"/>
              <a:t>Služobník</a:t>
            </a:r>
            <a:r>
              <a:rPr lang="sk-SK" smtClean="0"/>
              <a:t> (otrok): jeho pánom (vlastníkom) je Ježiš, On ho povolal a jemu patrí.</a:t>
            </a:r>
          </a:p>
          <a:p>
            <a:pPr algn="just"/>
            <a:r>
              <a:rPr lang="sk-SK" b="1" smtClean="0"/>
              <a:t>Väzeň</a:t>
            </a:r>
            <a:r>
              <a:rPr lang="sk-SK" smtClean="0"/>
              <a:t>: Pavlovo utrpenie je spoluúčasťou na Kristovom utrpení, ba dokonca prostriedok pri šírení evanjelia a príklad pre druhých. </a:t>
            </a:r>
          </a:p>
          <a:p>
            <a:endParaRPr lang="sk-SK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Obrázo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268413"/>
            <a:ext cx="8813800" cy="525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0" name="BlokTextu 4"/>
          <p:cNvSpPr txBox="1">
            <a:spLocks noChangeArrowheads="1"/>
          </p:cNvSpPr>
          <p:nvPr/>
        </p:nvSpPr>
        <p:spPr bwMode="auto">
          <a:xfrm>
            <a:off x="741363" y="17463"/>
            <a:ext cx="74882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>
                <a:latin typeface="Calibri" pitchFamily="34" charset="0"/>
              </a:rPr>
              <a:t>´</a:t>
            </a:r>
            <a:r>
              <a:rPr lang="sk-SK" sz="4000" b="1">
                <a:latin typeface="Calibri" pitchFamily="34" charset="0"/>
              </a:rPr>
              <a:t>Územia a mestá spojené                  s činnosťou apoštola Pavla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smtClean="0"/>
              <a:t>V Skutkoch apoštolov až 3-krát opísané Pavlovo povolanie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1484313"/>
            <a:ext cx="8785225" cy="5257800"/>
          </a:xfrm>
        </p:spPr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3700" b="1" dirty="0"/>
              <a:t>Prvý raz </a:t>
            </a:r>
            <a:r>
              <a:rPr lang="sk-SK" sz="3700" dirty="0"/>
              <a:t>sa s udalosťou Pavlovho povolania stretávame ako súčasť rozprávania v tretej osobe, teda z pohľadu autora </a:t>
            </a:r>
            <a:r>
              <a:rPr lang="sk-SK" sz="3700" dirty="0" smtClean="0"/>
              <a:t>knihy (Sk 9) – </a:t>
            </a:r>
            <a:r>
              <a:rPr lang="sk-SK" sz="3700" b="1" dirty="0" smtClean="0">
                <a:solidFill>
                  <a:srgbClr val="FF0000"/>
                </a:solidFill>
              </a:rPr>
              <a:t>náš dnešný text</a:t>
            </a:r>
            <a:r>
              <a:rPr lang="sk-SK" sz="3700" dirty="0" smtClean="0"/>
              <a:t>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3700" b="1" dirty="0"/>
              <a:t>Druhé rozprávanie </a:t>
            </a:r>
            <a:r>
              <a:rPr lang="sk-SK" sz="3700" dirty="0"/>
              <a:t>(Sk </a:t>
            </a:r>
            <a:r>
              <a:rPr lang="sk-SK" sz="3700" dirty="0" smtClean="0"/>
              <a:t>22) </a:t>
            </a:r>
            <a:r>
              <a:rPr lang="sk-SK" sz="3700" dirty="0"/>
              <a:t>je vložené do prostredia jeruzalemského chrámu a zaznieva z úst samotného Pavla. Pavol hovorí v reči ľudu a predstavuje seba ako horlivého Žida, ktorý sa vierou v Krista nespreneveril dedičstvu otcov. </a:t>
            </a:r>
            <a:endParaRPr lang="sk-SK" sz="37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3700" b="1" dirty="0"/>
              <a:t>Tretí opis </a:t>
            </a:r>
            <a:r>
              <a:rPr lang="sk-SK" sz="3700" dirty="0"/>
              <a:t>povolania (Sk </a:t>
            </a:r>
            <a:r>
              <a:rPr lang="sk-SK" sz="3700" dirty="0" smtClean="0"/>
              <a:t>26) </a:t>
            </a:r>
            <a:r>
              <a:rPr lang="sk-SK" sz="3700" dirty="0"/>
              <a:t>opäť podáva Pavol v </a:t>
            </a:r>
            <a:r>
              <a:rPr lang="sk-SK" sz="3700" dirty="0" err="1"/>
              <a:t>Cézarei</a:t>
            </a:r>
            <a:r>
              <a:rPr lang="sk-SK" sz="3700" dirty="0"/>
              <a:t> Prímorskej v prítomnosti </a:t>
            </a:r>
            <a:r>
              <a:rPr lang="sk-SK" sz="3700" dirty="0" smtClean="0"/>
              <a:t>vtedajšieho</a:t>
            </a:r>
            <a:r>
              <a:rPr lang="sk-SK" sz="3700" dirty="0"/>
              <a:t> rímskeho prokurátora </a:t>
            </a:r>
            <a:r>
              <a:rPr lang="sk-SK" sz="3700" dirty="0" err="1"/>
              <a:t>Festa</a:t>
            </a:r>
            <a:r>
              <a:rPr lang="sk-SK" sz="3700" dirty="0"/>
              <a:t>. </a:t>
            </a:r>
            <a:r>
              <a:rPr lang="sk-SK" sz="3700" dirty="0" smtClean="0"/>
              <a:t>V</a:t>
            </a:r>
            <a:r>
              <a:rPr lang="sk-SK" sz="3700" dirty="0"/>
              <a:t> centre pozornosti je Pavlovo poslanie. Stretnutie s Kristom je príčinou jeho misijných ciest a aktivít, ktoré sa zameriavajú aj na </a:t>
            </a:r>
            <a:r>
              <a:rPr lang="sk-SK" sz="3700" dirty="0" smtClean="0"/>
              <a:t>pohanov.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19020</TotalTime>
  <Words>1319</Words>
  <Application>Microsoft Office PowerPoint</Application>
  <PresentationFormat>Předvádění na obrazovce (4:3)</PresentationFormat>
  <Paragraphs>83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Calibri</vt:lpstr>
      <vt:lpstr>Arial</vt:lpstr>
      <vt:lpstr>Courier New</vt:lpstr>
      <vt:lpstr>Motív Office</vt:lpstr>
      <vt:lpstr>APOŠTOL PAVOL</vt:lpstr>
      <vt:lpstr>Pavol – apoštol </vt:lpstr>
      <vt:lpstr>Židovské zázemie</vt:lpstr>
      <vt:lpstr>Grécka kultúra</vt:lpstr>
      <vt:lpstr>Rímske prostredie</vt:lpstr>
      <vt:lpstr>Pavol - svätopisec</vt:lpstr>
      <vt:lpstr>Pavol - odosielateľ</vt:lpstr>
      <vt:lpstr>Snímek 8</vt:lpstr>
      <vt:lpstr>V Skutkoch apoštolov až 3-krát opísané Pavlovo povolanie</vt:lpstr>
      <vt:lpstr>Povolanie apoštola Pavla (Sk 9,1-19)</vt:lpstr>
      <vt:lpstr>Úloha Ananiáša</vt:lpstr>
      <vt:lpstr>Pavlov krst</vt:lpstr>
      <vt:lpstr>Osobitné poslanie</vt:lpstr>
      <vt:lpstr>Zamyslenie pre môj život</vt:lpstr>
      <vt:lpstr>Apoštol Pavol v umení</vt:lpstr>
      <vt:lpstr>Caravaggiov umelecký štýl</vt:lpstr>
      <vt:lpstr>Kostol Santa Maria del Popolo v Ríme </vt:lpstr>
      <vt:lpstr>Snímek 18</vt:lpstr>
      <vt:lpstr>Snímek 19</vt:lpstr>
      <vt:lpstr>Modlitba za dar viery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Abrahám – praotec vo viere</dc:title>
  <dc:creator>project</dc:creator>
  <cp:lastModifiedBy>Mgr. Marián Majzel</cp:lastModifiedBy>
  <cp:revision>194</cp:revision>
  <dcterms:created xsi:type="dcterms:W3CDTF">2012-10-12T08:39:31Z</dcterms:created>
  <dcterms:modified xsi:type="dcterms:W3CDTF">2013-10-09T09:15:29Z</dcterms:modified>
</cp:coreProperties>
</file>